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2.xml" ContentType="application/vnd.openxmlformats-officedocument.drawingml.chart+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6"/>
  </p:notesMasterIdLst>
  <p:handoutMasterIdLst>
    <p:handoutMasterId r:id="rId77"/>
  </p:handoutMasterIdLst>
  <p:sldIdLst>
    <p:sldId id="342" r:id="rId5"/>
    <p:sldId id="706" r:id="rId6"/>
    <p:sldId id="411" r:id="rId7"/>
    <p:sldId id="714" r:id="rId8"/>
    <p:sldId id="543" r:id="rId9"/>
    <p:sldId id="755" r:id="rId10"/>
    <p:sldId id="783" r:id="rId11"/>
    <p:sldId id="762" r:id="rId12"/>
    <p:sldId id="763" r:id="rId13"/>
    <p:sldId id="780" r:id="rId14"/>
    <p:sldId id="782" r:id="rId15"/>
    <p:sldId id="771" r:id="rId16"/>
    <p:sldId id="767" r:id="rId17"/>
    <p:sldId id="765" r:id="rId18"/>
    <p:sldId id="777" r:id="rId19"/>
    <p:sldId id="778" r:id="rId20"/>
    <p:sldId id="779" r:id="rId21"/>
    <p:sldId id="493" r:id="rId22"/>
    <p:sldId id="719" r:id="rId23"/>
    <p:sldId id="720" r:id="rId24"/>
    <p:sldId id="721" r:id="rId25"/>
    <p:sldId id="722" r:id="rId26"/>
    <p:sldId id="723" r:id="rId27"/>
    <p:sldId id="724" r:id="rId28"/>
    <p:sldId id="725" r:id="rId29"/>
    <p:sldId id="726" r:id="rId30"/>
    <p:sldId id="727" r:id="rId31"/>
    <p:sldId id="728" r:id="rId32"/>
    <p:sldId id="729" r:id="rId33"/>
    <p:sldId id="730" r:id="rId34"/>
    <p:sldId id="731" r:id="rId35"/>
    <p:sldId id="732" r:id="rId36"/>
    <p:sldId id="733" r:id="rId37"/>
    <p:sldId id="734" r:id="rId38"/>
    <p:sldId id="735" r:id="rId39"/>
    <p:sldId id="736" r:id="rId40"/>
    <p:sldId id="737" r:id="rId41"/>
    <p:sldId id="738" r:id="rId42"/>
    <p:sldId id="739" r:id="rId43"/>
    <p:sldId id="740" r:id="rId44"/>
    <p:sldId id="760" r:id="rId45"/>
    <p:sldId id="752" r:id="rId46"/>
    <p:sldId id="753" r:id="rId47"/>
    <p:sldId id="667" r:id="rId48"/>
    <p:sldId id="670" r:id="rId49"/>
    <p:sldId id="672" r:id="rId50"/>
    <p:sldId id="673" r:id="rId51"/>
    <p:sldId id="674" r:id="rId52"/>
    <p:sldId id="675" r:id="rId53"/>
    <p:sldId id="677" r:id="rId54"/>
    <p:sldId id="678" r:id="rId55"/>
    <p:sldId id="679" r:id="rId56"/>
    <p:sldId id="680" r:id="rId57"/>
    <p:sldId id="681" r:id="rId58"/>
    <p:sldId id="682" r:id="rId59"/>
    <p:sldId id="683" r:id="rId60"/>
    <p:sldId id="684" r:id="rId61"/>
    <p:sldId id="711" r:id="rId62"/>
    <p:sldId id="712" r:id="rId63"/>
    <p:sldId id="741" r:id="rId64"/>
    <p:sldId id="757" r:id="rId65"/>
    <p:sldId id="742" r:id="rId66"/>
    <p:sldId id="743" r:id="rId67"/>
    <p:sldId id="744" r:id="rId68"/>
    <p:sldId id="745" r:id="rId69"/>
    <p:sldId id="746" r:id="rId70"/>
    <p:sldId id="747" r:id="rId71"/>
    <p:sldId id="748" r:id="rId72"/>
    <p:sldId id="749" r:id="rId73"/>
    <p:sldId id="750" r:id="rId74"/>
    <p:sldId id="751" r:id="rId75"/>
  </p:sldIdLst>
  <p:sldSz cx="12192000" cy="6858000"/>
  <p:notesSz cx="6797675" cy="9926638"/>
  <p:defaultTex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FD9391-46EF-4F13-81C5-E4FECF60EEE9}" v="17" dt="2023-01-11T17:48:22.74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20" autoAdjust="0"/>
    <p:restoredTop sz="91257" autoAdjust="0"/>
  </p:normalViewPr>
  <p:slideViewPr>
    <p:cSldViewPr snapToGrid="0">
      <p:cViewPr varScale="1">
        <p:scale>
          <a:sx n="75" d="100"/>
          <a:sy n="75" d="100"/>
        </p:scale>
        <p:origin x="269" y="58"/>
      </p:cViewPr>
      <p:guideLst/>
    </p:cSldViewPr>
  </p:slideViewPr>
  <p:notesTextViewPr>
    <p:cViewPr>
      <p:scale>
        <a:sx n="150" d="100"/>
        <a:sy n="150" d="100"/>
      </p:scale>
      <p:origin x="0" y="0"/>
    </p:cViewPr>
  </p:notesTextViewPr>
  <p:sorterViewPr>
    <p:cViewPr>
      <p:scale>
        <a:sx n="100" d="100"/>
        <a:sy n="100" d="100"/>
      </p:scale>
      <p:origin x="0" y="-35892"/>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slide" Target="slides/slide57.xml"/><Relationship Id="rId82" Type="http://schemas.microsoft.com/office/2016/11/relationships/changesInfo" Target="changesInfos/changesInfo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notesMaster" Target="notesMasters/notesMaster1.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los Daniel Rodrigues de Assunção Santos" userId="3fc7c18d-dbc7-413d-8b29-e9c836d7dcfd" providerId="ADAL" clId="{02FD9391-46EF-4F13-81C5-E4FECF60EEE9}"/>
    <pc:docChg chg="undo redo custSel addSld delSld modSld">
      <pc:chgData name="Carlos Daniel Rodrigues de Assunção Santos" userId="3fc7c18d-dbc7-413d-8b29-e9c836d7dcfd" providerId="ADAL" clId="{02FD9391-46EF-4F13-81C5-E4FECF60EEE9}" dt="2023-01-12T11:17:12.187" v="2820" actId="20577"/>
      <pc:docMkLst>
        <pc:docMk/>
      </pc:docMkLst>
      <pc:sldChg chg="modSp mod">
        <pc:chgData name="Carlos Daniel Rodrigues de Assunção Santos" userId="3fc7c18d-dbc7-413d-8b29-e9c836d7dcfd" providerId="ADAL" clId="{02FD9391-46EF-4F13-81C5-E4FECF60EEE9}" dt="2023-01-12T09:25:39.200" v="1649" actId="20577"/>
        <pc:sldMkLst>
          <pc:docMk/>
          <pc:sldMk cId="2628831554" sldId="667"/>
        </pc:sldMkLst>
        <pc:spChg chg="mod">
          <ac:chgData name="Carlos Daniel Rodrigues de Assunção Santos" userId="3fc7c18d-dbc7-413d-8b29-e9c836d7dcfd" providerId="ADAL" clId="{02FD9391-46EF-4F13-81C5-E4FECF60EEE9}" dt="2023-01-12T09:25:39.200" v="1649" actId="20577"/>
          <ac:spMkLst>
            <pc:docMk/>
            <pc:sldMk cId="2628831554" sldId="667"/>
            <ac:spMk id="2" creationId="{00000000-0000-0000-0000-000000000000}"/>
          </ac:spMkLst>
        </pc:spChg>
      </pc:sldChg>
      <pc:sldChg chg="modSp mod">
        <pc:chgData name="Carlos Daniel Rodrigues de Assunção Santos" userId="3fc7c18d-dbc7-413d-8b29-e9c836d7dcfd" providerId="ADAL" clId="{02FD9391-46EF-4F13-81C5-E4FECF60EEE9}" dt="2023-01-11T19:22:05.931" v="1512" actId="20577"/>
        <pc:sldMkLst>
          <pc:docMk/>
          <pc:sldMk cId="2292771762" sldId="675"/>
        </pc:sldMkLst>
        <pc:spChg chg="mod">
          <ac:chgData name="Carlos Daniel Rodrigues de Assunção Santos" userId="3fc7c18d-dbc7-413d-8b29-e9c836d7dcfd" providerId="ADAL" clId="{02FD9391-46EF-4F13-81C5-E4FECF60EEE9}" dt="2023-01-11T19:22:05.931" v="1512" actId="20577"/>
          <ac:spMkLst>
            <pc:docMk/>
            <pc:sldMk cId="2292771762" sldId="675"/>
            <ac:spMk id="3" creationId="{00000000-0000-0000-0000-000000000000}"/>
          </ac:spMkLst>
        </pc:spChg>
      </pc:sldChg>
      <pc:sldChg chg="modSp mod">
        <pc:chgData name="Carlos Daniel Rodrigues de Assunção Santos" userId="3fc7c18d-dbc7-413d-8b29-e9c836d7dcfd" providerId="ADAL" clId="{02FD9391-46EF-4F13-81C5-E4FECF60EEE9}" dt="2023-01-11T23:59:55.689" v="1587" actId="20577"/>
        <pc:sldMkLst>
          <pc:docMk/>
          <pc:sldMk cId="290457857" sldId="682"/>
        </pc:sldMkLst>
        <pc:spChg chg="mod">
          <ac:chgData name="Carlos Daniel Rodrigues de Assunção Santos" userId="3fc7c18d-dbc7-413d-8b29-e9c836d7dcfd" providerId="ADAL" clId="{02FD9391-46EF-4F13-81C5-E4FECF60EEE9}" dt="2023-01-11T23:59:55.689" v="1587" actId="20577"/>
          <ac:spMkLst>
            <pc:docMk/>
            <pc:sldMk cId="290457857" sldId="682"/>
            <ac:spMk id="3" creationId="{00000000-0000-0000-0000-000000000000}"/>
          </ac:spMkLst>
        </pc:spChg>
      </pc:sldChg>
      <pc:sldChg chg="modSp mod">
        <pc:chgData name="Carlos Daniel Rodrigues de Assunção Santos" userId="3fc7c18d-dbc7-413d-8b29-e9c836d7dcfd" providerId="ADAL" clId="{02FD9391-46EF-4F13-81C5-E4FECF60EEE9}" dt="2023-01-12T09:25:59.793" v="1671" actId="20577"/>
        <pc:sldMkLst>
          <pc:docMk/>
          <pc:sldMk cId="1445519082" sldId="706"/>
        </pc:sldMkLst>
        <pc:spChg chg="mod">
          <ac:chgData name="Carlos Daniel Rodrigues de Assunção Santos" userId="3fc7c18d-dbc7-413d-8b29-e9c836d7dcfd" providerId="ADAL" clId="{02FD9391-46EF-4F13-81C5-E4FECF60EEE9}" dt="2023-01-12T09:25:59.793" v="1671" actId="20577"/>
          <ac:spMkLst>
            <pc:docMk/>
            <pc:sldMk cId="1445519082" sldId="706"/>
            <ac:spMk id="3" creationId="{00000000-0000-0000-0000-000000000000}"/>
          </ac:spMkLst>
        </pc:spChg>
      </pc:sldChg>
      <pc:sldChg chg="modSp mod">
        <pc:chgData name="Carlos Daniel Rodrigues de Assunção Santos" userId="3fc7c18d-dbc7-413d-8b29-e9c836d7dcfd" providerId="ADAL" clId="{02FD9391-46EF-4F13-81C5-E4FECF60EEE9}" dt="2023-01-12T00:14:50.585" v="1629" actId="20577"/>
        <pc:sldMkLst>
          <pc:docMk/>
          <pc:sldMk cId="2664245518" sldId="712"/>
        </pc:sldMkLst>
        <pc:spChg chg="mod">
          <ac:chgData name="Carlos Daniel Rodrigues de Assunção Santos" userId="3fc7c18d-dbc7-413d-8b29-e9c836d7dcfd" providerId="ADAL" clId="{02FD9391-46EF-4F13-81C5-E4FECF60EEE9}" dt="2023-01-12T00:14:50.585" v="1629" actId="20577"/>
          <ac:spMkLst>
            <pc:docMk/>
            <pc:sldMk cId="2664245518" sldId="712"/>
            <ac:spMk id="3" creationId="{00000000-0000-0000-0000-000000000000}"/>
          </ac:spMkLst>
        </pc:spChg>
      </pc:sldChg>
      <pc:sldChg chg="del">
        <pc:chgData name="Carlos Daniel Rodrigues de Assunção Santos" userId="3fc7c18d-dbc7-413d-8b29-e9c836d7dcfd" providerId="ADAL" clId="{02FD9391-46EF-4F13-81C5-E4FECF60EEE9}" dt="2023-01-11T17:48:09.655" v="1438" actId="2696"/>
        <pc:sldMkLst>
          <pc:docMk/>
          <pc:sldMk cId="2715147180" sldId="719"/>
        </pc:sldMkLst>
      </pc:sldChg>
      <pc:sldChg chg="add">
        <pc:chgData name="Carlos Daniel Rodrigues de Assunção Santos" userId="3fc7c18d-dbc7-413d-8b29-e9c836d7dcfd" providerId="ADAL" clId="{02FD9391-46EF-4F13-81C5-E4FECF60EEE9}" dt="2023-01-11T17:48:22.735" v="1439"/>
        <pc:sldMkLst>
          <pc:docMk/>
          <pc:sldMk cId="3474529334" sldId="719"/>
        </pc:sldMkLst>
      </pc:sldChg>
      <pc:sldChg chg="add">
        <pc:chgData name="Carlos Daniel Rodrigues de Assunção Santos" userId="3fc7c18d-dbc7-413d-8b29-e9c836d7dcfd" providerId="ADAL" clId="{02FD9391-46EF-4F13-81C5-E4FECF60EEE9}" dt="2023-01-11T17:48:22.735" v="1439"/>
        <pc:sldMkLst>
          <pc:docMk/>
          <pc:sldMk cId="2594876186" sldId="720"/>
        </pc:sldMkLst>
      </pc:sldChg>
      <pc:sldChg chg="del">
        <pc:chgData name="Carlos Daniel Rodrigues de Assunção Santos" userId="3fc7c18d-dbc7-413d-8b29-e9c836d7dcfd" providerId="ADAL" clId="{02FD9391-46EF-4F13-81C5-E4FECF60EEE9}" dt="2023-01-11T17:48:09.655" v="1438" actId="2696"/>
        <pc:sldMkLst>
          <pc:docMk/>
          <pc:sldMk cId="3709011523" sldId="720"/>
        </pc:sldMkLst>
      </pc:sldChg>
      <pc:sldChg chg="add">
        <pc:chgData name="Carlos Daniel Rodrigues de Assunção Santos" userId="3fc7c18d-dbc7-413d-8b29-e9c836d7dcfd" providerId="ADAL" clId="{02FD9391-46EF-4F13-81C5-E4FECF60EEE9}" dt="2023-01-11T17:48:22.735" v="1439"/>
        <pc:sldMkLst>
          <pc:docMk/>
          <pc:sldMk cId="1209969647" sldId="721"/>
        </pc:sldMkLst>
      </pc:sldChg>
      <pc:sldChg chg="del">
        <pc:chgData name="Carlos Daniel Rodrigues de Assunção Santos" userId="3fc7c18d-dbc7-413d-8b29-e9c836d7dcfd" providerId="ADAL" clId="{02FD9391-46EF-4F13-81C5-E4FECF60EEE9}" dt="2023-01-11T17:48:09.655" v="1438" actId="2696"/>
        <pc:sldMkLst>
          <pc:docMk/>
          <pc:sldMk cId="1211970434" sldId="721"/>
        </pc:sldMkLst>
      </pc:sldChg>
      <pc:sldChg chg="del">
        <pc:chgData name="Carlos Daniel Rodrigues de Assunção Santos" userId="3fc7c18d-dbc7-413d-8b29-e9c836d7dcfd" providerId="ADAL" clId="{02FD9391-46EF-4F13-81C5-E4FECF60EEE9}" dt="2023-01-11T17:48:09.655" v="1438" actId="2696"/>
        <pc:sldMkLst>
          <pc:docMk/>
          <pc:sldMk cId="2116301339" sldId="722"/>
        </pc:sldMkLst>
      </pc:sldChg>
      <pc:sldChg chg="add">
        <pc:chgData name="Carlos Daniel Rodrigues de Assunção Santos" userId="3fc7c18d-dbc7-413d-8b29-e9c836d7dcfd" providerId="ADAL" clId="{02FD9391-46EF-4F13-81C5-E4FECF60EEE9}" dt="2023-01-11T17:48:22.735" v="1439"/>
        <pc:sldMkLst>
          <pc:docMk/>
          <pc:sldMk cId="3587340316" sldId="722"/>
        </pc:sldMkLst>
      </pc:sldChg>
      <pc:sldChg chg="add">
        <pc:chgData name="Carlos Daniel Rodrigues de Assunção Santos" userId="3fc7c18d-dbc7-413d-8b29-e9c836d7dcfd" providerId="ADAL" clId="{02FD9391-46EF-4F13-81C5-E4FECF60EEE9}" dt="2023-01-11T17:48:22.735" v="1439"/>
        <pc:sldMkLst>
          <pc:docMk/>
          <pc:sldMk cId="216629960" sldId="723"/>
        </pc:sldMkLst>
      </pc:sldChg>
      <pc:sldChg chg="del">
        <pc:chgData name="Carlos Daniel Rodrigues de Assunção Santos" userId="3fc7c18d-dbc7-413d-8b29-e9c836d7dcfd" providerId="ADAL" clId="{02FD9391-46EF-4F13-81C5-E4FECF60EEE9}" dt="2023-01-11T17:48:09.655" v="1438" actId="2696"/>
        <pc:sldMkLst>
          <pc:docMk/>
          <pc:sldMk cId="382683958" sldId="723"/>
        </pc:sldMkLst>
      </pc:sldChg>
      <pc:sldChg chg="del">
        <pc:chgData name="Carlos Daniel Rodrigues de Assunção Santos" userId="3fc7c18d-dbc7-413d-8b29-e9c836d7dcfd" providerId="ADAL" clId="{02FD9391-46EF-4F13-81C5-E4FECF60EEE9}" dt="2023-01-11T17:48:09.655" v="1438" actId="2696"/>
        <pc:sldMkLst>
          <pc:docMk/>
          <pc:sldMk cId="349186647" sldId="724"/>
        </pc:sldMkLst>
      </pc:sldChg>
      <pc:sldChg chg="add">
        <pc:chgData name="Carlos Daniel Rodrigues de Assunção Santos" userId="3fc7c18d-dbc7-413d-8b29-e9c836d7dcfd" providerId="ADAL" clId="{02FD9391-46EF-4F13-81C5-E4FECF60EEE9}" dt="2023-01-11T17:48:22.735" v="1439"/>
        <pc:sldMkLst>
          <pc:docMk/>
          <pc:sldMk cId="2476392276" sldId="724"/>
        </pc:sldMkLst>
      </pc:sldChg>
      <pc:sldChg chg="del">
        <pc:chgData name="Carlos Daniel Rodrigues de Assunção Santos" userId="3fc7c18d-dbc7-413d-8b29-e9c836d7dcfd" providerId="ADAL" clId="{02FD9391-46EF-4F13-81C5-E4FECF60EEE9}" dt="2023-01-11T17:48:09.655" v="1438" actId="2696"/>
        <pc:sldMkLst>
          <pc:docMk/>
          <pc:sldMk cId="885446147" sldId="725"/>
        </pc:sldMkLst>
      </pc:sldChg>
      <pc:sldChg chg="add">
        <pc:chgData name="Carlos Daniel Rodrigues de Assunção Santos" userId="3fc7c18d-dbc7-413d-8b29-e9c836d7dcfd" providerId="ADAL" clId="{02FD9391-46EF-4F13-81C5-E4FECF60EEE9}" dt="2023-01-11T17:48:22.735" v="1439"/>
        <pc:sldMkLst>
          <pc:docMk/>
          <pc:sldMk cId="3888247278" sldId="725"/>
        </pc:sldMkLst>
      </pc:sldChg>
      <pc:sldChg chg="del">
        <pc:chgData name="Carlos Daniel Rodrigues de Assunção Santos" userId="3fc7c18d-dbc7-413d-8b29-e9c836d7dcfd" providerId="ADAL" clId="{02FD9391-46EF-4F13-81C5-E4FECF60EEE9}" dt="2023-01-11T17:48:09.655" v="1438" actId="2696"/>
        <pc:sldMkLst>
          <pc:docMk/>
          <pc:sldMk cId="2377349501" sldId="726"/>
        </pc:sldMkLst>
      </pc:sldChg>
      <pc:sldChg chg="modSp add mod">
        <pc:chgData name="Carlos Daniel Rodrigues de Assunção Santos" userId="3fc7c18d-dbc7-413d-8b29-e9c836d7dcfd" providerId="ADAL" clId="{02FD9391-46EF-4F13-81C5-E4FECF60EEE9}" dt="2023-01-11T18:04:53.800" v="1446" actId="20577"/>
        <pc:sldMkLst>
          <pc:docMk/>
          <pc:sldMk cId="3700571340" sldId="726"/>
        </pc:sldMkLst>
        <pc:spChg chg="mod">
          <ac:chgData name="Carlos Daniel Rodrigues de Assunção Santos" userId="3fc7c18d-dbc7-413d-8b29-e9c836d7dcfd" providerId="ADAL" clId="{02FD9391-46EF-4F13-81C5-E4FECF60EEE9}" dt="2023-01-11T18:04:53.800" v="1446" actId="20577"/>
          <ac:spMkLst>
            <pc:docMk/>
            <pc:sldMk cId="3700571340" sldId="726"/>
            <ac:spMk id="3" creationId="{00000000-0000-0000-0000-000000000000}"/>
          </ac:spMkLst>
        </pc:spChg>
      </pc:sldChg>
      <pc:sldChg chg="del">
        <pc:chgData name="Carlos Daniel Rodrigues de Assunção Santos" userId="3fc7c18d-dbc7-413d-8b29-e9c836d7dcfd" providerId="ADAL" clId="{02FD9391-46EF-4F13-81C5-E4FECF60EEE9}" dt="2023-01-11T17:48:09.655" v="1438" actId="2696"/>
        <pc:sldMkLst>
          <pc:docMk/>
          <pc:sldMk cId="3248243570" sldId="727"/>
        </pc:sldMkLst>
      </pc:sldChg>
      <pc:sldChg chg="add">
        <pc:chgData name="Carlos Daniel Rodrigues de Assunção Santos" userId="3fc7c18d-dbc7-413d-8b29-e9c836d7dcfd" providerId="ADAL" clId="{02FD9391-46EF-4F13-81C5-E4FECF60EEE9}" dt="2023-01-11T17:48:22.735" v="1439"/>
        <pc:sldMkLst>
          <pc:docMk/>
          <pc:sldMk cId="3280945413" sldId="727"/>
        </pc:sldMkLst>
      </pc:sldChg>
      <pc:sldChg chg="modSp add mod">
        <pc:chgData name="Carlos Daniel Rodrigues de Assunção Santos" userId="3fc7c18d-dbc7-413d-8b29-e9c836d7dcfd" providerId="ADAL" clId="{02FD9391-46EF-4F13-81C5-E4FECF60EEE9}" dt="2023-01-11T18:05:57.424" v="1476" actId="20577"/>
        <pc:sldMkLst>
          <pc:docMk/>
          <pc:sldMk cId="620253949" sldId="728"/>
        </pc:sldMkLst>
        <pc:spChg chg="mod">
          <ac:chgData name="Carlos Daniel Rodrigues de Assunção Santos" userId="3fc7c18d-dbc7-413d-8b29-e9c836d7dcfd" providerId="ADAL" clId="{02FD9391-46EF-4F13-81C5-E4FECF60EEE9}" dt="2023-01-11T18:05:57.424" v="1476" actId="20577"/>
          <ac:spMkLst>
            <pc:docMk/>
            <pc:sldMk cId="620253949" sldId="728"/>
            <ac:spMk id="3" creationId="{00000000-0000-0000-0000-000000000000}"/>
          </ac:spMkLst>
        </pc:spChg>
      </pc:sldChg>
      <pc:sldChg chg="del">
        <pc:chgData name="Carlos Daniel Rodrigues de Assunção Santos" userId="3fc7c18d-dbc7-413d-8b29-e9c836d7dcfd" providerId="ADAL" clId="{02FD9391-46EF-4F13-81C5-E4FECF60EEE9}" dt="2023-01-11T17:48:09.655" v="1438" actId="2696"/>
        <pc:sldMkLst>
          <pc:docMk/>
          <pc:sldMk cId="3614739033" sldId="728"/>
        </pc:sldMkLst>
      </pc:sldChg>
      <pc:sldChg chg="add">
        <pc:chgData name="Carlos Daniel Rodrigues de Assunção Santos" userId="3fc7c18d-dbc7-413d-8b29-e9c836d7dcfd" providerId="ADAL" clId="{02FD9391-46EF-4F13-81C5-E4FECF60EEE9}" dt="2023-01-11T17:48:22.735" v="1439"/>
        <pc:sldMkLst>
          <pc:docMk/>
          <pc:sldMk cId="1526314925" sldId="729"/>
        </pc:sldMkLst>
      </pc:sldChg>
      <pc:sldChg chg="del">
        <pc:chgData name="Carlos Daniel Rodrigues de Assunção Santos" userId="3fc7c18d-dbc7-413d-8b29-e9c836d7dcfd" providerId="ADAL" clId="{02FD9391-46EF-4F13-81C5-E4FECF60EEE9}" dt="2023-01-11T17:48:09.655" v="1438" actId="2696"/>
        <pc:sldMkLst>
          <pc:docMk/>
          <pc:sldMk cId="4290789789" sldId="729"/>
        </pc:sldMkLst>
      </pc:sldChg>
      <pc:sldChg chg="add">
        <pc:chgData name="Carlos Daniel Rodrigues de Assunção Santos" userId="3fc7c18d-dbc7-413d-8b29-e9c836d7dcfd" providerId="ADAL" clId="{02FD9391-46EF-4F13-81C5-E4FECF60EEE9}" dt="2023-01-11T17:48:22.735" v="1439"/>
        <pc:sldMkLst>
          <pc:docMk/>
          <pc:sldMk cId="2833659484" sldId="730"/>
        </pc:sldMkLst>
      </pc:sldChg>
      <pc:sldChg chg="del">
        <pc:chgData name="Carlos Daniel Rodrigues de Assunção Santos" userId="3fc7c18d-dbc7-413d-8b29-e9c836d7dcfd" providerId="ADAL" clId="{02FD9391-46EF-4F13-81C5-E4FECF60EEE9}" dt="2023-01-11T17:48:09.655" v="1438" actId="2696"/>
        <pc:sldMkLst>
          <pc:docMk/>
          <pc:sldMk cId="3232701874" sldId="730"/>
        </pc:sldMkLst>
      </pc:sldChg>
      <pc:sldChg chg="add">
        <pc:chgData name="Carlos Daniel Rodrigues de Assunção Santos" userId="3fc7c18d-dbc7-413d-8b29-e9c836d7dcfd" providerId="ADAL" clId="{02FD9391-46EF-4F13-81C5-E4FECF60EEE9}" dt="2023-01-11T17:48:22.735" v="1439"/>
        <pc:sldMkLst>
          <pc:docMk/>
          <pc:sldMk cId="1612921531" sldId="731"/>
        </pc:sldMkLst>
      </pc:sldChg>
      <pc:sldChg chg="del">
        <pc:chgData name="Carlos Daniel Rodrigues de Assunção Santos" userId="3fc7c18d-dbc7-413d-8b29-e9c836d7dcfd" providerId="ADAL" clId="{02FD9391-46EF-4F13-81C5-E4FECF60EEE9}" dt="2023-01-11T17:48:09.655" v="1438" actId="2696"/>
        <pc:sldMkLst>
          <pc:docMk/>
          <pc:sldMk cId="2346498877" sldId="731"/>
        </pc:sldMkLst>
      </pc:sldChg>
      <pc:sldChg chg="del">
        <pc:chgData name="Carlos Daniel Rodrigues de Assunção Santos" userId="3fc7c18d-dbc7-413d-8b29-e9c836d7dcfd" providerId="ADAL" clId="{02FD9391-46EF-4F13-81C5-E4FECF60EEE9}" dt="2023-01-11T17:48:09.655" v="1438" actId="2696"/>
        <pc:sldMkLst>
          <pc:docMk/>
          <pc:sldMk cId="761066623" sldId="732"/>
        </pc:sldMkLst>
      </pc:sldChg>
      <pc:sldChg chg="add">
        <pc:chgData name="Carlos Daniel Rodrigues de Assunção Santos" userId="3fc7c18d-dbc7-413d-8b29-e9c836d7dcfd" providerId="ADAL" clId="{02FD9391-46EF-4F13-81C5-E4FECF60EEE9}" dt="2023-01-11T17:48:22.735" v="1439"/>
        <pc:sldMkLst>
          <pc:docMk/>
          <pc:sldMk cId="3185894768" sldId="732"/>
        </pc:sldMkLst>
      </pc:sldChg>
      <pc:sldChg chg="add">
        <pc:chgData name="Carlos Daniel Rodrigues de Assunção Santos" userId="3fc7c18d-dbc7-413d-8b29-e9c836d7dcfd" providerId="ADAL" clId="{02FD9391-46EF-4F13-81C5-E4FECF60EEE9}" dt="2023-01-11T17:48:22.735" v="1439"/>
        <pc:sldMkLst>
          <pc:docMk/>
          <pc:sldMk cId="852136799" sldId="733"/>
        </pc:sldMkLst>
      </pc:sldChg>
      <pc:sldChg chg="del">
        <pc:chgData name="Carlos Daniel Rodrigues de Assunção Santos" userId="3fc7c18d-dbc7-413d-8b29-e9c836d7dcfd" providerId="ADAL" clId="{02FD9391-46EF-4F13-81C5-E4FECF60EEE9}" dt="2023-01-11T17:48:09.655" v="1438" actId="2696"/>
        <pc:sldMkLst>
          <pc:docMk/>
          <pc:sldMk cId="1762566873" sldId="733"/>
        </pc:sldMkLst>
      </pc:sldChg>
      <pc:sldChg chg="del">
        <pc:chgData name="Carlos Daniel Rodrigues de Assunção Santos" userId="3fc7c18d-dbc7-413d-8b29-e9c836d7dcfd" providerId="ADAL" clId="{02FD9391-46EF-4F13-81C5-E4FECF60EEE9}" dt="2023-01-11T17:48:09.655" v="1438" actId="2696"/>
        <pc:sldMkLst>
          <pc:docMk/>
          <pc:sldMk cId="786576071" sldId="734"/>
        </pc:sldMkLst>
      </pc:sldChg>
      <pc:sldChg chg="add">
        <pc:chgData name="Carlos Daniel Rodrigues de Assunção Santos" userId="3fc7c18d-dbc7-413d-8b29-e9c836d7dcfd" providerId="ADAL" clId="{02FD9391-46EF-4F13-81C5-E4FECF60EEE9}" dt="2023-01-11T17:48:22.735" v="1439"/>
        <pc:sldMkLst>
          <pc:docMk/>
          <pc:sldMk cId="3941724519" sldId="734"/>
        </pc:sldMkLst>
      </pc:sldChg>
      <pc:sldChg chg="del">
        <pc:chgData name="Carlos Daniel Rodrigues de Assunção Santos" userId="3fc7c18d-dbc7-413d-8b29-e9c836d7dcfd" providerId="ADAL" clId="{02FD9391-46EF-4F13-81C5-E4FECF60EEE9}" dt="2023-01-11T17:48:09.655" v="1438" actId="2696"/>
        <pc:sldMkLst>
          <pc:docMk/>
          <pc:sldMk cId="3300729243" sldId="735"/>
        </pc:sldMkLst>
      </pc:sldChg>
      <pc:sldChg chg="add">
        <pc:chgData name="Carlos Daniel Rodrigues de Assunção Santos" userId="3fc7c18d-dbc7-413d-8b29-e9c836d7dcfd" providerId="ADAL" clId="{02FD9391-46EF-4F13-81C5-E4FECF60EEE9}" dt="2023-01-11T17:48:22.735" v="1439"/>
        <pc:sldMkLst>
          <pc:docMk/>
          <pc:sldMk cId="4128121108" sldId="735"/>
        </pc:sldMkLst>
      </pc:sldChg>
      <pc:sldChg chg="del">
        <pc:chgData name="Carlos Daniel Rodrigues de Assunção Santos" userId="3fc7c18d-dbc7-413d-8b29-e9c836d7dcfd" providerId="ADAL" clId="{02FD9391-46EF-4F13-81C5-E4FECF60EEE9}" dt="2023-01-11T17:48:09.655" v="1438" actId="2696"/>
        <pc:sldMkLst>
          <pc:docMk/>
          <pc:sldMk cId="377857973" sldId="736"/>
        </pc:sldMkLst>
      </pc:sldChg>
      <pc:sldChg chg="add">
        <pc:chgData name="Carlos Daniel Rodrigues de Assunção Santos" userId="3fc7c18d-dbc7-413d-8b29-e9c836d7dcfd" providerId="ADAL" clId="{02FD9391-46EF-4F13-81C5-E4FECF60EEE9}" dt="2023-01-11T17:48:22.735" v="1439"/>
        <pc:sldMkLst>
          <pc:docMk/>
          <pc:sldMk cId="1286126128" sldId="736"/>
        </pc:sldMkLst>
      </pc:sldChg>
      <pc:sldChg chg="add">
        <pc:chgData name="Carlos Daniel Rodrigues de Assunção Santos" userId="3fc7c18d-dbc7-413d-8b29-e9c836d7dcfd" providerId="ADAL" clId="{02FD9391-46EF-4F13-81C5-E4FECF60EEE9}" dt="2023-01-11T17:48:22.735" v="1439"/>
        <pc:sldMkLst>
          <pc:docMk/>
          <pc:sldMk cId="1784292387" sldId="737"/>
        </pc:sldMkLst>
      </pc:sldChg>
      <pc:sldChg chg="del">
        <pc:chgData name="Carlos Daniel Rodrigues de Assunção Santos" userId="3fc7c18d-dbc7-413d-8b29-e9c836d7dcfd" providerId="ADAL" clId="{02FD9391-46EF-4F13-81C5-E4FECF60EEE9}" dt="2023-01-11T17:48:09.655" v="1438" actId="2696"/>
        <pc:sldMkLst>
          <pc:docMk/>
          <pc:sldMk cId="2647740274" sldId="737"/>
        </pc:sldMkLst>
      </pc:sldChg>
      <pc:sldChg chg="add">
        <pc:chgData name="Carlos Daniel Rodrigues de Assunção Santos" userId="3fc7c18d-dbc7-413d-8b29-e9c836d7dcfd" providerId="ADAL" clId="{02FD9391-46EF-4F13-81C5-E4FECF60EEE9}" dt="2023-01-11T17:48:22.735" v="1439"/>
        <pc:sldMkLst>
          <pc:docMk/>
          <pc:sldMk cId="274699559" sldId="738"/>
        </pc:sldMkLst>
      </pc:sldChg>
      <pc:sldChg chg="del">
        <pc:chgData name="Carlos Daniel Rodrigues de Assunção Santos" userId="3fc7c18d-dbc7-413d-8b29-e9c836d7dcfd" providerId="ADAL" clId="{02FD9391-46EF-4F13-81C5-E4FECF60EEE9}" dt="2023-01-11T17:48:09.655" v="1438" actId="2696"/>
        <pc:sldMkLst>
          <pc:docMk/>
          <pc:sldMk cId="3615307834" sldId="738"/>
        </pc:sldMkLst>
      </pc:sldChg>
      <pc:sldChg chg="del">
        <pc:chgData name="Carlos Daniel Rodrigues de Assunção Santos" userId="3fc7c18d-dbc7-413d-8b29-e9c836d7dcfd" providerId="ADAL" clId="{02FD9391-46EF-4F13-81C5-E4FECF60EEE9}" dt="2023-01-11T17:48:09.655" v="1438" actId="2696"/>
        <pc:sldMkLst>
          <pc:docMk/>
          <pc:sldMk cId="1489771879" sldId="739"/>
        </pc:sldMkLst>
      </pc:sldChg>
      <pc:sldChg chg="add">
        <pc:chgData name="Carlos Daniel Rodrigues de Assunção Santos" userId="3fc7c18d-dbc7-413d-8b29-e9c836d7dcfd" providerId="ADAL" clId="{02FD9391-46EF-4F13-81C5-E4FECF60EEE9}" dt="2023-01-11T17:48:22.735" v="1439"/>
        <pc:sldMkLst>
          <pc:docMk/>
          <pc:sldMk cId="1687553716" sldId="739"/>
        </pc:sldMkLst>
      </pc:sldChg>
      <pc:sldChg chg="del">
        <pc:chgData name="Carlos Daniel Rodrigues de Assunção Santos" userId="3fc7c18d-dbc7-413d-8b29-e9c836d7dcfd" providerId="ADAL" clId="{02FD9391-46EF-4F13-81C5-E4FECF60EEE9}" dt="2023-01-11T17:48:09.655" v="1438" actId="2696"/>
        <pc:sldMkLst>
          <pc:docMk/>
          <pc:sldMk cId="895346806" sldId="740"/>
        </pc:sldMkLst>
      </pc:sldChg>
      <pc:sldChg chg="add">
        <pc:chgData name="Carlos Daniel Rodrigues de Assunção Santos" userId="3fc7c18d-dbc7-413d-8b29-e9c836d7dcfd" providerId="ADAL" clId="{02FD9391-46EF-4F13-81C5-E4FECF60EEE9}" dt="2023-01-11T17:48:22.735" v="1439"/>
        <pc:sldMkLst>
          <pc:docMk/>
          <pc:sldMk cId="1469175557" sldId="740"/>
        </pc:sldMkLst>
      </pc:sldChg>
      <pc:sldChg chg="modSp mod">
        <pc:chgData name="Carlos Daniel Rodrigues de Assunção Santos" userId="3fc7c18d-dbc7-413d-8b29-e9c836d7dcfd" providerId="ADAL" clId="{02FD9391-46EF-4F13-81C5-E4FECF60EEE9}" dt="2023-01-12T09:25:29.732" v="1639" actId="20577"/>
        <pc:sldMkLst>
          <pc:docMk/>
          <pc:sldMk cId="75998523" sldId="741"/>
        </pc:sldMkLst>
        <pc:spChg chg="mod">
          <ac:chgData name="Carlos Daniel Rodrigues de Assunção Santos" userId="3fc7c18d-dbc7-413d-8b29-e9c836d7dcfd" providerId="ADAL" clId="{02FD9391-46EF-4F13-81C5-E4FECF60EEE9}" dt="2023-01-12T09:25:29.732" v="1639" actId="20577"/>
          <ac:spMkLst>
            <pc:docMk/>
            <pc:sldMk cId="75998523" sldId="741"/>
            <ac:spMk id="2" creationId="{00000000-0000-0000-0000-000000000000}"/>
          </ac:spMkLst>
        </pc:spChg>
      </pc:sldChg>
      <pc:sldChg chg="modSp mod">
        <pc:chgData name="Carlos Daniel Rodrigues de Assunção Santos" userId="3fc7c18d-dbc7-413d-8b29-e9c836d7dcfd" providerId="ADAL" clId="{02FD9391-46EF-4F13-81C5-E4FECF60EEE9}" dt="2023-01-12T09:39:03.508" v="2121" actId="20577"/>
        <pc:sldMkLst>
          <pc:docMk/>
          <pc:sldMk cId="1691201122" sldId="742"/>
        </pc:sldMkLst>
        <pc:spChg chg="mod">
          <ac:chgData name="Carlos Daniel Rodrigues de Assunção Santos" userId="3fc7c18d-dbc7-413d-8b29-e9c836d7dcfd" providerId="ADAL" clId="{02FD9391-46EF-4F13-81C5-E4FECF60EEE9}" dt="2023-01-12T09:39:03.508" v="2121" actId="20577"/>
          <ac:spMkLst>
            <pc:docMk/>
            <pc:sldMk cId="1691201122" sldId="742"/>
            <ac:spMk id="5" creationId="{00000000-0000-0000-0000-000000000000}"/>
          </ac:spMkLst>
        </pc:spChg>
      </pc:sldChg>
      <pc:sldChg chg="modSp mod">
        <pc:chgData name="Carlos Daniel Rodrigues de Assunção Santos" userId="3fc7c18d-dbc7-413d-8b29-e9c836d7dcfd" providerId="ADAL" clId="{02FD9391-46EF-4F13-81C5-E4FECF60EEE9}" dt="2023-01-12T09:55:10.002" v="2125" actId="20577"/>
        <pc:sldMkLst>
          <pc:docMk/>
          <pc:sldMk cId="2093847599" sldId="746"/>
        </pc:sldMkLst>
        <pc:spChg chg="mod">
          <ac:chgData name="Carlos Daniel Rodrigues de Assunção Santos" userId="3fc7c18d-dbc7-413d-8b29-e9c836d7dcfd" providerId="ADAL" clId="{02FD9391-46EF-4F13-81C5-E4FECF60EEE9}" dt="2023-01-12T09:55:10.002" v="2125" actId="20577"/>
          <ac:spMkLst>
            <pc:docMk/>
            <pc:sldMk cId="2093847599" sldId="746"/>
            <ac:spMk id="5" creationId="{00000000-0000-0000-0000-000000000000}"/>
          </ac:spMkLst>
        </pc:spChg>
      </pc:sldChg>
      <pc:sldChg chg="modSp mod">
        <pc:chgData name="Carlos Daniel Rodrigues de Assunção Santos" userId="3fc7c18d-dbc7-413d-8b29-e9c836d7dcfd" providerId="ADAL" clId="{02FD9391-46EF-4F13-81C5-E4FECF60EEE9}" dt="2023-01-12T11:15:12.900" v="2629" actId="20577"/>
        <pc:sldMkLst>
          <pc:docMk/>
          <pc:sldMk cId="3500453231" sldId="747"/>
        </pc:sldMkLst>
        <pc:spChg chg="mod">
          <ac:chgData name="Carlos Daniel Rodrigues de Assunção Santos" userId="3fc7c18d-dbc7-413d-8b29-e9c836d7dcfd" providerId="ADAL" clId="{02FD9391-46EF-4F13-81C5-E4FECF60EEE9}" dt="2023-01-12T11:15:12.900" v="2629" actId="20577"/>
          <ac:spMkLst>
            <pc:docMk/>
            <pc:sldMk cId="3500453231" sldId="747"/>
            <ac:spMk id="5" creationId="{00000000-0000-0000-0000-000000000000}"/>
          </ac:spMkLst>
        </pc:spChg>
      </pc:sldChg>
      <pc:sldChg chg="modSp mod">
        <pc:chgData name="Carlos Daniel Rodrigues de Assunção Santos" userId="3fc7c18d-dbc7-413d-8b29-e9c836d7dcfd" providerId="ADAL" clId="{02FD9391-46EF-4F13-81C5-E4FECF60EEE9}" dt="2023-01-12T11:17:12.187" v="2820" actId="20577"/>
        <pc:sldMkLst>
          <pc:docMk/>
          <pc:sldMk cId="964298261" sldId="749"/>
        </pc:sldMkLst>
        <pc:spChg chg="mod">
          <ac:chgData name="Carlos Daniel Rodrigues de Assunção Santos" userId="3fc7c18d-dbc7-413d-8b29-e9c836d7dcfd" providerId="ADAL" clId="{02FD9391-46EF-4F13-81C5-E4FECF60EEE9}" dt="2023-01-12T11:17:12.187" v="2820" actId="20577"/>
          <ac:spMkLst>
            <pc:docMk/>
            <pc:sldMk cId="964298261" sldId="749"/>
            <ac:spMk id="5" creationId="{00000000-0000-0000-0000-000000000000}"/>
          </ac:spMkLst>
        </pc:spChg>
      </pc:sldChg>
      <pc:sldChg chg="addSp delSp modSp mod">
        <pc:chgData name="Carlos Daniel Rodrigues de Assunção Santos" userId="3fc7c18d-dbc7-413d-8b29-e9c836d7dcfd" providerId="ADAL" clId="{02FD9391-46EF-4F13-81C5-E4FECF60EEE9}" dt="2023-01-11T13:03:49.300" v="93" actId="22"/>
        <pc:sldMkLst>
          <pc:docMk/>
          <pc:sldMk cId="3327622309" sldId="755"/>
        </pc:sldMkLst>
        <pc:spChg chg="mod">
          <ac:chgData name="Carlos Daniel Rodrigues de Assunção Santos" userId="3fc7c18d-dbc7-413d-8b29-e9c836d7dcfd" providerId="ADAL" clId="{02FD9391-46EF-4F13-81C5-E4FECF60EEE9}" dt="2023-01-11T12:46:07.734" v="53" actId="20577"/>
          <ac:spMkLst>
            <pc:docMk/>
            <pc:sldMk cId="3327622309" sldId="755"/>
            <ac:spMk id="6" creationId="{00000000-0000-0000-0000-000000000000}"/>
          </ac:spMkLst>
        </pc:spChg>
        <pc:spChg chg="add del">
          <ac:chgData name="Carlos Daniel Rodrigues de Assunção Santos" userId="3fc7c18d-dbc7-413d-8b29-e9c836d7dcfd" providerId="ADAL" clId="{02FD9391-46EF-4F13-81C5-E4FECF60EEE9}" dt="2023-01-11T13:03:49.300" v="93" actId="22"/>
          <ac:spMkLst>
            <pc:docMk/>
            <pc:sldMk cId="3327622309" sldId="755"/>
            <ac:spMk id="7" creationId="{97F59426-07CA-7D3C-A0A1-390CEC7DA2FD}"/>
          </ac:spMkLst>
        </pc:spChg>
      </pc:sldChg>
      <pc:sldChg chg="addSp modSp mod">
        <pc:chgData name="Carlos Daniel Rodrigues de Assunção Santos" userId="3fc7c18d-dbc7-413d-8b29-e9c836d7dcfd" providerId="ADAL" clId="{02FD9391-46EF-4F13-81C5-E4FECF60EEE9}" dt="2023-01-11T12:55:25.276" v="91" actId="20577"/>
        <pc:sldMkLst>
          <pc:docMk/>
          <pc:sldMk cId="2705560977" sldId="762"/>
        </pc:sldMkLst>
        <pc:spChg chg="add mod">
          <ac:chgData name="Carlos Daniel Rodrigues de Assunção Santos" userId="3fc7c18d-dbc7-413d-8b29-e9c836d7dcfd" providerId="ADAL" clId="{02FD9391-46EF-4F13-81C5-E4FECF60EEE9}" dt="2023-01-11T12:55:25.276" v="91" actId="20577"/>
          <ac:spMkLst>
            <pc:docMk/>
            <pc:sldMk cId="2705560977" sldId="762"/>
            <ac:spMk id="2" creationId="{843FD5C4-6E5B-EA94-E3DB-53E8F4607913}"/>
          </ac:spMkLst>
        </pc:spChg>
      </pc:sldChg>
      <pc:sldChg chg="modSp del">
        <pc:chgData name="Carlos Daniel Rodrigues de Assunção Santos" userId="3fc7c18d-dbc7-413d-8b29-e9c836d7dcfd" providerId="ADAL" clId="{02FD9391-46EF-4F13-81C5-E4FECF60EEE9}" dt="2023-01-11T13:16:30.174" v="629" actId="47"/>
        <pc:sldMkLst>
          <pc:docMk/>
          <pc:sldMk cId="2042422315" sldId="764"/>
        </pc:sldMkLst>
        <pc:spChg chg="mod">
          <ac:chgData name="Carlos Daniel Rodrigues de Assunção Santos" userId="3fc7c18d-dbc7-413d-8b29-e9c836d7dcfd" providerId="ADAL" clId="{02FD9391-46EF-4F13-81C5-E4FECF60EEE9}" dt="2023-01-11T13:14:10.841" v="626" actId="20577"/>
          <ac:spMkLst>
            <pc:docMk/>
            <pc:sldMk cId="2042422315" sldId="764"/>
            <ac:spMk id="3" creationId="{00000000-0000-0000-0000-000000000000}"/>
          </ac:spMkLst>
        </pc:spChg>
      </pc:sldChg>
      <pc:sldChg chg="addSp modSp mod">
        <pc:chgData name="Carlos Daniel Rodrigues de Assunção Santos" userId="3fc7c18d-dbc7-413d-8b29-e9c836d7dcfd" providerId="ADAL" clId="{02FD9391-46EF-4F13-81C5-E4FECF60EEE9}" dt="2023-01-11T13:45:34.862" v="899" actId="1035"/>
        <pc:sldMkLst>
          <pc:docMk/>
          <pc:sldMk cId="1775293406" sldId="777"/>
        </pc:sldMkLst>
        <pc:spChg chg="mod">
          <ac:chgData name="Carlos Daniel Rodrigues de Assunção Santos" userId="3fc7c18d-dbc7-413d-8b29-e9c836d7dcfd" providerId="ADAL" clId="{02FD9391-46EF-4F13-81C5-E4FECF60EEE9}" dt="2023-01-11T13:42:51.189" v="711" actId="20577"/>
          <ac:spMkLst>
            <pc:docMk/>
            <pc:sldMk cId="1775293406" sldId="777"/>
            <ac:spMk id="4" creationId="{00000000-0000-0000-0000-000000000000}"/>
          </ac:spMkLst>
        </pc:spChg>
        <pc:spChg chg="add mod">
          <ac:chgData name="Carlos Daniel Rodrigues de Assunção Santos" userId="3fc7c18d-dbc7-413d-8b29-e9c836d7dcfd" providerId="ADAL" clId="{02FD9391-46EF-4F13-81C5-E4FECF60EEE9}" dt="2023-01-11T13:45:34.862" v="899" actId="1035"/>
          <ac:spMkLst>
            <pc:docMk/>
            <pc:sldMk cId="1775293406" sldId="777"/>
            <ac:spMk id="5" creationId="{4A17FFDF-893E-6558-C84A-1845A364E55F}"/>
          </ac:spMkLst>
        </pc:spChg>
      </pc:sldChg>
      <pc:sldChg chg="add del">
        <pc:chgData name="Carlos Daniel Rodrigues de Assunção Santos" userId="3fc7c18d-dbc7-413d-8b29-e9c836d7dcfd" providerId="ADAL" clId="{02FD9391-46EF-4F13-81C5-E4FECF60EEE9}" dt="2023-01-11T13:14:31.268" v="628" actId="47"/>
        <pc:sldMkLst>
          <pc:docMk/>
          <pc:sldMk cId="2384418343" sldId="781"/>
        </pc:sldMkLst>
      </pc:sldChg>
      <pc:sldChg chg="addSp modSp mod">
        <pc:chgData name="Carlos Daniel Rodrigues de Assunção Santos" userId="3fc7c18d-dbc7-413d-8b29-e9c836d7dcfd" providerId="ADAL" clId="{02FD9391-46EF-4F13-81C5-E4FECF60EEE9}" dt="2023-01-11T15:40:55.113" v="1437" actId="20577"/>
        <pc:sldMkLst>
          <pc:docMk/>
          <pc:sldMk cId="3024594063" sldId="782"/>
        </pc:sldMkLst>
        <pc:spChg chg="mod">
          <ac:chgData name="Carlos Daniel Rodrigues de Assunção Santos" userId="3fc7c18d-dbc7-413d-8b29-e9c836d7dcfd" providerId="ADAL" clId="{02FD9391-46EF-4F13-81C5-E4FECF60EEE9}" dt="2023-01-11T15:39:08.111" v="1178" actId="21"/>
          <ac:spMkLst>
            <pc:docMk/>
            <pc:sldMk cId="3024594063" sldId="782"/>
            <ac:spMk id="3" creationId="{00000000-0000-0000-0000-000000000000}"/>
          </ac:spMkLst>
        </pc:spChg>
        <pc:spChg chg="mod">
          <ac:chgData name="Carlos Daniel Rodrigues de Assunção Santos" userId="3fc7c18d-dbc7-413d-8b29-e9c836d7dcfd" providerId="ADAL" clId="{02FD9391-46EF-4F13-81C5-E4FECF60EEE9}" dt="2023-01-11T15:35:49.668" v="1137" actId="1036"/>
          <ac:spMkLst>
            <pc:docMk/>
            <pc:sldMk cId="3024594063" sldId="782"/>
            <ac:spMk id="5" creationId="{6F0C1FB3-DC85-4565-B9A0-EE0784F7D1EA}"/>
          </ac:spMkLst>
        </pc:spChg>
        <pc:spChg chg="mod">
          <ac:chgData name="Carlos Daniel Rodrigues de Assunção Santos" userId="3fc7c18d-dbc7-413d-8b29-e9c836d7dcfd" providerId="ADAL" clId="{02FD9391-46EF-4F13-81C5-E4FECF60EEE9}" dt="2023-01-11T15:35:49.668" v="1137" actId="1036"/>
          <ac:spMkLst>
            <pc:docMk/>
            <pc:sldMk cId="3024594063" sldId="782"/>
            <ac:spMk id="6" creationId="{E1C511AB-52CD-44BD-9028-16734CA08470}"/>
          </ac:spMkLst>
        </pc:spChg>
        <pc:spChg chg="add mod">
          <ac:chgData name="Carlos Daniel Rodrigues de Assunção Santos" userId="3fc7c18d-dbc7-413d-8b29-e9c836d7dcfd" providerId="ADAL" clId="{02FD9391-46EF-4F13-81C5-E4FECF60EEE9}" dt="2023-01-11T15:40:55.113" v="1437" actId="20577"/>
          <ac:spMkLst>
            <pc:docMk/>
            <pc:sldMk cId="3024594063" sldId="782"/>
            <ac:spMk id="8" creationId="{CCC59EFE-D9C8-8FF8-0C2D-27AEACEE2C8C}"/>
          </ac:spMkLst>
        </pc:spChg>
        <pc:graphicFrameChg chg="mod">
          <ac:chgData name="Carlos Daniel Rodrigues de Assunção Santos" userId="3fc7c18d-dbc7-413d-8b29-e9c836d7dcfd" providerId="ADAL" clId="{02FD9391-46EF-4F13-81C5-E4FECF60EEE9}" dt="2023-01-11T15:35:42.237" v="1115" actId="1036"/>
          <ac:graphicFrameMkLst>
            <pc:docMk/>
            <pc:sldMk cId="3024594063" sldId="782"/>
            <ac:graphicFrameMk id="4" creationId="{293F1F73-DA75-4418-8B18-10C4E7622D46}"/>
          </ac:graphicFrameMkLst>
        </pc:graphicFrameChg>
        <pc:cxnChg chg="mod">
          <ac:chgData name="Carlos Daniel Rodrigues de Assunção Santos" userId="3fc7c18d-dbc7-413d-8b29-e9c836d7dcfd" providerId="ADAL" clId="{02FD9391-46EF-4F13-81C5-E4FECF60EEE9}" dt="2023-01-11T15:35:49.668" v="1137" actId="1036"/>
          <ac:cxnSpMkLst>
            <pc:docMk/>
            <pc:sldMk cId="3024594063" sldId="782"/>
            <ac:cxnSpMk id="7" creationId="{4D8303BF-7F73-4932-8C53-E6FCB159E8B0}"/>
          </ac:cxnSpMkLst>
        </pc:cxnChg>
      </pc:sldChg>
      <pc:sldChg chg="modSp add mod">
        <pc:chgData name="Carlos Daniel Rodrigues de Assunção Santos" userId="3fc7c18d-dbc7-413d-8b29-e9c836d7dcfd" providerId="ADAL" clId="{02FD9391-46EF-4F13-81C5-E4FECF60EEE9}" dt="2023-01-11T13:07:03.570" v="615" actId="20577"/>
        <pc:sldMkLst>
          <pc:docMk/>
          <pc:sldMk cId="153411024" sldId="783"/>
        </pc:sldMkLst>
        <pc:spChg chg="mod">
          <ac:chgData name="Carlos Daniel Rodrigues de Assunção Santos" userId="3fc7c18d-dbc7-413d-8b29-e9c836d7dcfd" providerId="ADAL" clId="{02FD9391-46EF-4F13-81C5-E4FECF60EEE9}" dt="2023-01-11T13:07:03.570" v="615" actId="20577"/>
          <ac:spMkLst>
            <pc:docMk/>
            <pc:sldMk cId="153411024" sldId="783"/>
            <ac:spMk id="6" creationId="{00000000-0000-0000-0000-000000000000}"/>
          </ac:spMkLst>
        </pc:sp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3613264295270485E-2"/>
          <c:y val="0.10096522008973856"/>
          <c:w val="0.93729080161276135"/>
          <c:h val="0.73998713793149373"/>
        </c:manualLayout>
      </c:layout>
      <c:lineChart>
        <c:grouping val="standard"/>
        <c:varyColors val="0"/>
        <c:ser>
          <c:idx val="0"/>
          <c:order val="0"/>
          <c:tx>
            <c:strRef>
              <c:f>Data!$A$275</c:f>
              <c:strCache>
                <c:ptCount val="1"/>
                <c:pt idx="0">
                  <c:v>Euro area inflação </c:v>
                </c:pt>
              </c:strCache>
            </c:strRef>
          </c:tx>
          <c:marker>
            <c:symbol val="none"/>
          </c:marker>
          <c:cat>
            <c:strRef>
              <c:f>Data!$B$274:$BA$274</c:f>
              <c:strCache>
                <c:ptCount val="52"/>
                <c:pt idx="0">
                  <c:v>1961</c:v>
                </c:pt>
                <c:pt idx="1">
                  <c:v>1962</c:v>
                </c:pt>
                <c:pt idx="2">
                  <c:v>1963</c:v>
                </c:pt>
                <c:pt idx="3">
                  <c:v>1964</c:v>
                </c:pt>
                <c:pt idx="4">
                  <c:v>1965</c:v>
                </c:pt>
                <c:pt idx="5">
                  <c:v>1966</c:v>
                </c:pt>
                <c:pt idx="6">
                  <c:v>1967</c:v>
                </c:pt>
                <c:pt idx="7">
                  <c:v>1968</c:v>
                </c:pt>
                <c:pt idx="8">
                  <c:v>1969</c:v>
                </c:pt>
                <c:pt idx="9">
                  <c:v>1970</c:v>
                </c:pt>
                <c:pt idx="10">
                  <c:v>1971</c:v>
                </c:pt>
                <c:pt idx="11">
                  <c:v>1972</c:v>
                </c:pt>
                <c:pt idx="12">
                  <c:v>1973</c:v>
                </c:pt>
                <c:pt idx="13">
                  <c:v>1974</c:v>
                </c:pt>
                <c:pt idx="14">
                  <c:v>1975</c:v>
                </c:pt>
                <c:pt idx="15">
                  <c:v>1976</c:v>
                </c:pt>
                <c:pt idx="16">
                  <c:v>1977</c:v>
                </c:pt>
                <c:pt idx="17">
                  <c:v>1978</c:v>
                </c:pt>
                <c:pt idx="18">
                  <c:v>1979</c:v>
                </c:pt>
                <c:pt idx="19">
                  <c:v>1980</c:v>
                </c:pt>
                <c:pt idx="20">
                  <c:v>1981</c:v>
                </c:pt>
                <c:pt idx="21">
                  <c:v>1982</c:v>
                </c:pt>
                <c:pt idx="22">
                  <c:v>1983</c:v>
                </c:pt>
                <c:pt idx="23">
                  <c:v>1984</c:v>
                </c:pt>
                <c:pt idx="24">
                  <c:v>1985</c:v>
                </c:pt>
                <c:pt idx="25">
                  <c:v>1986</c:v>
                </c:pt>
                <c:pt idx="26">
                  <c:v>1987</c:v>
                </c:pt>
                <c:pt idx="27">
                  <c:v>1988</c:v>
                </c:pt>
                <c:pt idx="28">
                  <c:v>1989</c:v>
                </c:pt>
                <c:pt idx="29">
                  <c:v>1990</c:v>
                </c:pt>
                <c:pt idx="30">
                  <c:v>1991</c:v>
                </c:pt>
                <c:pt idx="31">
                  <c:v>1992</c:v>
                </c:pt>
                <c:pt idx="32">
                  <c:v>1993</c:v>
                </c:pt>
                <c:pt idx="33">
                  <c:v>1994</c:v>
                </c:pt>
                <c:pt idx="34">
                  <c:v>1995</c:v>
                </c:pt>
                <c:pt idx="35">
                  <c:v>1996</c:v>
                </c:pt>
                <c:pt idx="36">
                  <c:v>1997</c:v>
                </c:pt>
                <c:pt idx="37">
                  <c:v>1998</c:v>
                </c:pt>
                <c:pt idx="38">
                  <c:v>1999</c:v>
                </c:pt>
                <c:pt idx="39">
                  <c:v>2000</c:v>
                </c:pt>
                <c:pt idx="40">
                  <c:v>2001</c:v>
                </c:pt>
                <c:pt idx="41">
                  <c:v>2002</c:v>
                </c:pt>
                <c:pt idx="42">
                  <c:v>2003</c:v>
                </c:pt>
                <c:pt idx="43">
                  <c:v>2004</c:v>
                </c:pt>
                <c:pt idx="44">
                  <c:v>2005</c:v>
                </c:pt>
                <c:pt idx="45">
                  <c:v>2006</c:v>
                </c:pt>
                <c:pt idx="46">
                  <c:v>2007</c:v>
                </c:pt>
                <c:pt idx="47">
                  <c:v>2008</c:v>
                </c:pt>
                <c:pt idx="48">
                  <c:v>2009</c:v>
                </c:pt>
                <c:pt idx="49">
                  <c:v>2010</c:v>
                </c:pt>
                <c:pt idx="50">
                  <c:v>2011</c:v>
                </c:pt>
                <c:pt idx="51">
                  <c:v>2012</c:v>
                </c:pt>
              </c:strCache>
            </c:strRef>
          </c:cat>
          <c:val>
            <c:numRef>
              <c:f>Data!$B$275:$BA$275</c:f>
              <c:numCache>
                <c:formatCode>General</c:formatCode>
                <c:ptCount val="52"/>
                <c:pt idx="0">
                  <c:v>2.6242743178958818</c:v>
                </c:pt>
                <c:pt idx="1">
                  <c:v>3.9343063325363801</c:v>
                </c:pt>
                <c:pt idx="2">
                  <c:v>4.1888682228100649</c:v>
                </c:pt>
                <c:pt idx="3">
                  <c:v>5.2383753626355016</c:v>
                </c:pt>
                <c:pt idx="4">
                  <c:v>4.1020289983310789</c:v>
                </c:pt>
                <c:pt idx="5">
                  <c:v>4.0860149330741393</c:v>
                </c:pt>
                <c:pt idx="6">
                  <c:v>3.1934309371261378</c:v>
                </c:pt>
                <c:pt idx="7">
                  <c:v>2.838031951388146</c:v>
                </c:pt>
                <c:pt idx="8">
                  <c:v>4.1503259009631108</c:v>
                </c:pt>
                <c:pt idx="9">
                  <c:v>5.7961907279154161</c:v>
                </c:pt>
                <c:pt idx="10">
                  <c:v>6.0402088969262238</c:v>
                </c:pt>
                <c:pt idx="11">
                  <c:v>6.6330808877510563</c:v>
                </c:pt>
                <c:pt idx="12">
                  <c:v>9.1195140372646861</c:v>
                </c:pt>
                <c:pt idx="13">
                  <c:v>11.949685885271563</c:v>
                </c:pt>
                <c:pt idx="14">
                  <c:v>12.639364403904388</c:v>
                </c:pt>
                <c:pt idx="15">
                  <c:v>10.823163067330086</c:v>
                </c:pt>
                <c:pt idx="16">
                  <c:v>8.8426727928051463</c:v>
                </c:pt>
                <c:pt idx="17">
                  <c:v>7.4541906190001868</c:v>
                </c:pt>
                <c:pt idx="18">
                  <c:v>8.3049795393992554</c:v>
                </c:pt>
                <c:pt idx="19">
                  <c:v>11.499706900456957</c:v>
                </c:pt>
                <c:pt idx="20">
                  <c:v>11.593167200070553</c:v>
                </c:pt>
                <c:pt idx="21">
                  <c:v>10.352597708654727</c:v>
                </c:pt>
                <c:pt idx="22">
                  <c:v>6.8186950992049162</c:v>
                </c:pt>
                <c:pt idx="23">
                  <c:v>6.3792716909184151</c:v>
                </c:pt>
                <c:pt idx="24">
                  <c:v>4.9070352188453228</c:v>
                </c:pt>
                <c:pt idx="25">
                  <c:v>3.8341879145915385</c:v>
                </c:pt>
                <c:pt idx="26">
                  <c:v>2.4999753614691187</c:v>
                </c:pt>
                <c:pt idx="27">
                  <c:v>2.9850645786199834</c:v>
                </c:pt>
                <c:pt idx="28">
                  <c:v>4.3863637937891653</c:v>
                </c:pt>
                <c:pt idx="29">
                  <c:v>4.4127333589900957</c:v>
                </c:pt>
                <c:pt idx="30">
                  <c:v>3.6418715150202416</c:v>
                </c:pt>
                <c:pt idx="31">
                  <c:v>4.3681155903597926</c:v>
                </c:pt>
                <c:pt idx="32">
                  <c:v>4.5372412403735325</c:v>
                </c:pt>
                <c:pt idx="33">
                  <c:v>3.552108785185915</c:v>
                </c:pt>
                <c:pt idx="34">
                  <c:v>4.7241659488168821</c:v>
                </c:pt>
                <c:pt idx="35">
                  <c:v>2.3172541171298917</c:v>
                </c:pt>
                <c:pt idx="36">
                  <c:v>2.5007105010257433</c:v>
                </c:pt>
                <c:pt idx="37">
                  <c:v>2.8012448249651953</c:v>
                </c:pt>
                <c:pt idx="38">
                  <c:v>2.4851538070381523</c:v>
                </c:pt>
                <c:pt idx="39">
                  <c:v>3.4216362467275445</c:v>
                </c:pt>
                <c:pt idx="40">
                  <c:v>3.1997009866561257</c:v>
                </c:pt>
                <c:pt idx="41">
                  <c:v>3.3042465419233764</c:v>
                </c:pt>
                <c:pt idx="42">
                  <c:v>3.5498804880774273</c:v>
                </c:pt>
                <c:pt idx="43">
                  <c:v>2.3844875213078112</c:v>
                </c:pt>
                <c:pt idx="44">
                  <c:v>2.3847254557387743</c:v>
                </c:pt>
                <c:pt idx="45">
                  <c:v>2.6031790497934324</c:v>
                </c:pt>
                <c:pt idx="46">
                  <c:v>2.9098051898457697</c:v>
                </c:pt>
                <c:pt idx="47">
                  <c:v>2.5376161788366289</c:v>
                </c:pt>
                <c:pt idx="48">
                  <c:v>0.86036798488561317</c:v>
                </c:pt>
                <c:pt idx="49">
                  <c:v>0.7225941557848401</c:v>
                </c:pt>
                <c:pt idx="50">
                  <c:v>1.6110590793555915</c:v>
                </c:pt>
                <c:pt idx="51">
                  <c:v>1.5422170311413268</c:v>
                </c:pt>
              </c:numCache>
            </c:numRef>
          </c:val>
          <c:smooth val="0"/>
          <c:extLst>
            <c:ext xmlns:c16="http://schemas.microsoft.com/office/drawing/2014/chart" uri="{C3380CC4-5D6E-409C-BE32-E72D297353CC}">
              <c16:uniqueId val="{00000000-56A9-40E7-AD0B-848C3ADD0910}"/>
            </c:ext>
          </c:extLst>
        </c:ser>
        <c:ser>
          <c:idx val="1"/>
          <c:order val="1"/>
          <c:tx>
            <c:strRef>
              <c:f>Data!$A$276</c:f>
              <c:strCache>
                <c:ptCount val="1"/>
                <c:pt idx="0">
                  <c:v>Portugal inflação</c:v>
                </c:pt>
              </c:strCache>
            </c:strRef>
          </c:tx>
          <c:marker>
            <c:symbol val="none"/>
          </c:marker>
          <c:cat>
            <c:strRef>
              <c:f>Data!$B$274:$BA$274</c:f>
              <c:strCache>
                <c:ptCount val="52"/>
                <c:pt idx="0">
                  <c:v>1961</c:v>
                </c:pt>
                <c:pt idx="1">
                  <c:v>1962</c:v>
                </c:pt>
                <c:pt idx="2">
                  <c:v>1963</c:v>
                </c:pt>
                <c:pt idx="3">
                  <c:v>1964</c:v>
                </c:pt>
                <c:pt idx="4">
                  <c:v>1965</c:v>
                </c:pt>
                <c:pt idx="5">
                  <c:v>1966</c:v>
                </c:pt>
                <c:pt idx="6">
                  <c:v>1967</c:v>
                </c:pt>
                <c:pt idx="7">
                  <c:v>1968</c:v>
                </c:pt>
                <c:pt idx="8">
                  <c:v>1969</c:v>
                </c:pt>
                <c:pt idx="9">
                  <c:v>1970</c:v>
                </c:pt>
                <c:pt idx="10">
                  <c:v>1971</c:v>
                </c:pt>
                <c:pt idx="11">
                  <c:v>1972</c:v>
                </c:pt>
                <c:pt idx="12">
                  <c:v>1973</c:v>
                </c:pt>
                <c:pt idx="13">
                  <c:v>1974</c:v>
                </c:pt>
                <c:pt idx="14">
                  <c:v>1975</c:v>
                </c:pt>
                <c:pt idx="15">
                  <c:v>1976</c:v>
                </c:pt>
                <c:pt idx="16">
                  <c:v>1977</c:v>
                </c:pt>
                <c:pt idx="17">
                  <c:v>1978</c:v>
                </c:pt>
                <c:pt idx="18">
                  <c:v>1979</c:v>
                </c:pt>
                <c:pt idx="19">
                  <c:v>1980</c:v>
                </c:pt>
                <c:pt idx="20">
                  <c:v>1981</c:v>
                </c:pt>
                <c:pt idx="21">
                  <c:v>1982</c:v>
                </c:pt>
                <c:pt idx="22">
                  <c:v>1983</c:v>
                </c:pt>
                <c:pt idx="23">
                  <c:v>1984</c:v>
                </c:pt>
                <c:pt idx="24">
                  <c:v>1985</c:v>
                </c:pt>
                <c:pt idx="25">
                  <c:v>1986</c:v>
                </c:pt>
                <c:pt idx="26">
                  <c:v>1987</c:v>
                </c:pt>
                <c:pt idx="27">
                  <c:v>1988</c:v>
                </c:pt>
                <c:pt idx="28">
                  <c:v>1989</c:v>
                </c:pt>
                <c:pt idx="29">
                  <c:v>1990</c:v>
                </c:pt>
                <c:pt idx="30">
                  <c:v>1991</c:v>
                </c:pt>
                <c:pt idx="31">
                  <c:v>1992</c:v>
                </c:pt>
                <c:pt idx="32">
                  <c:v>1993</c:v>
                </c:pt>
                <c:pt idx="33">
                  <c:v>1994</c:v>
                </c:pt>
                <c:pt idx="34">
                  <c:v>1995</c:v>
                </c:pt>
                <c:pt idx="35">
                  <c:v>1996</c:v>
                </c:pt>
                <c:pt idx="36">
                  <c:v>1997</c:v>
                </c:pt>
                <c:pt idx="37">
                  <c:v>1998</c:v>
                </c:pt>
                <c:pt idx="38">
                  <c:v>1999</c:v>
                </c:pt>
                <c:pt idx="39">
                  <c:v>2000</c:v>
                </c:pt>
                <c:pt idx="40">
                  <c:v>2001</c:v>
                </c:pt>
                <c:pt idx="41">
                  <c:v>2002</c:v>
                </c:pt>
                <c:pt idx="42">
                  <c:v>2003</c:v>
                </c:pt>
                <c:pt idx="43">
                  <c:v>2004</c:v>
                </c:pt>
                <c:pt idx="44">
                  <c:v>2005</c:v>
                </c:pt>
                <c:pt idx="45">
                  <c:v>2006</c:v>
                </c:pt>
                <c:pt idx="46">
                  <c:v>2007</c:v>
                </c:pt>
                <c:pt idx="47">
                  <c:v>2008</c:v>
                </c:pt>
                <c:pt idx="48">
                  <c:v>2009</c:v>
                </c:pt>
                <c:pt idx="49">
                  <c:v>2010</c:v>
                </c:pt>
                <c:pt idx="50">
                  <c:v>2011</c:v>
                </c:pt>
                <c:pt idx="51">
                  <c:v>2012</c:v>
                </c:pt>
              </c:strCache>
            </c:strRef>
          </c:cat>
          <c:val>
            <c:numRef>
              <c:f>Data!$B$276:$BA$276</c:f>
              <c:numCache>
                <c:formatCode>General</c:formatCode>
                <c:ptCount val="52"/>
                <c:pt idx="0">
                  <c:v>1.4117658242885511</c:v>
                </c:pt>
                <c:pt idx="1">
                  <c:v>0.6766959030746591</c:v>
                </c:pt>
                <c:pt idx="2">
                  <c:v>0.56780249290828522</c:v>
                </c:pt>
                <c:pt idx="3">
                  <c:v>2.0083900476430614</c:v>
                </c:pt>
                <c:pt idx="4">
                  <c:v>3.8721594612101597</c:v>
                </c:pt>
                <c:pt idx="5">
                  <c:v>5.2632411783331037</c:v>
                </c:pt>
                <c:pt idx="6">
                  <c:v>3.9366597755996224</c:v>
                </c:pt>
                <c:pt idx="7">
                  <c:v>1.6728090463101069</c:v>
                </c:pt>
                <c:pt idx="8">
                  <c:v>7.3971990755094481</c:v>
                </c:pt>
                <c:pt idx="9">
                  <c:v>1.9345448843633335</c:v>
                </c:pt>
                <c:pt idx="10">
                  <c:v>5.016731159982541</c:v>
                </c:pt>
                <c:pt idx="11">
                  <c:v>7.8045677644181097</c:v>
                </c:pt>
                <c:pt idx="12">
                  <c:v>9.4663056139944217</c:v>
                </c:pt>
                <c:pt idx="13">
                  <c:v>18.865205950112014</c:v>
                </c:pt>
                <c:pt idx="14">
                  <c:v>16.230407325397778</c:v>
                </c:pt>
                <c:pt idx="15">
                  <c:v>16.27413758063156</c:v>
                </c:pt>
                <c:pt idx="16">
                  <c:v>26.400047684636263</c:v>
                </c:pt>
                <c:pt idx="17">
                  <c:v>22.34825444399165</c:v>
                </c:pt>
                <c:pt idx="18">
                  <c:v>19.437419540705875</c:v>
                </c:pt>
                <c:pt idx="19">
                  <c:v>20.903042247295318</c:v>
                </c:pt>
                <c:pt idx="20">
                  <c:v>17.608912645430991</c:v>
                </c:pt>
                <c:pt idx="21">
                  <c:v>20.690331458265135</c:v>
                </c:pt>
                <c:pt idx="22">
                  <c:v>24.605261205467826</c:v>
                </c:pt>
                <c:pt idx="23">
                  <c:v>24.675724049125705</c:v>
                </c:pt>
                <c:pt idx="24">
                  <c:v>21.734556746958361</c:v>
                </c:pt>
                <c:pt idx="25">
                  <c:v>20.451133146405738</c:v>
                </c:pt>
                <c:pt idx="26">
                  <c:v>10.096781764309299</c:v>
                </c:pt>
                <c:pt idx="27">
                  <c:v>11.165391842566038</c:v>
                </c:pt>
                <c:pt idx="28">
                  <c:v>10.513804818484473</c:v>
                </c:pt>
                <c:pt idx="29">
                  <c:v>13.144650474653162</c:v>
                </c:pt>
                <c:pt idx="30">
                  <c:v>10.086186545116121</c:v>
                </c:pt>
                <c:pt idx="31">
                  <c:v>11.446031661582552</c:v>
                </c:pt>
                <c:pt idx="32">
                  <c:v>7.3764300222639179</c:v>
                </c:pt>
                <c:pt idx="33">
                  <c:v>7.2776269083425689</c:v>
                </c:pt>
                <c:pt idx="34">
                  <c:v>3.4286176515755784</c:v>
                </c:pt>
                <c:pt idx="35">
                  <c:v>2.3447152853221809</c:v>
                </c:pt>
                <c:pt idx="36">
                  <c:v>3.9265179410836737</c:v>
                </c:pt>
                <c:pt idx="37">
                  <c:v>3.7927397823697788</c:v>
                </c:pt>
                <c:pt idx="38">
                  <c:v>3.2985293195831389</c:v>
                </c:pt>
                <c:pt idx="39">
                  <c:v>3.2513894521485156</c:v>
                </c:pt>
                <c:pt idx="40">
                  <c:v>3.5738807378307627</c:v>
                </c:pt>
                <c:pt idx="41">
                  <c:v>3.7400688808816795</c:v>
                </c:pt>
                <c:pt idx="42">
                  <c:v>3.005057641058869</c:v>
                </c:pt>
                <c:pt idx="43">
                  <c:v>2.4721415853636586</c:v>
                </c:pt>
                <c:pt idx="44">
                  <c:v>2.5247030974345535</c:v>
                </c:pt>
                <c:pt idx="45">
                  <c:v>2.781056688751832</c:v>
                </c:pt>
                <c:pt idx="46">
                  <c:v>2.8294633432966947</c:v>
                </c:pt>
                <c:pt idx="47">
                  <c:v>1.5819374663718122</c:v>
                </c:pt>
                <c:pt idx="48">
                  <c:v>0.92704036242142251</c:v>
                </c:pt>
                <c:pt idx="49">
                  <c:v>0.62103032111784273</c:v>
                </c:pt>
                <c:pt idx="50">
                  <c:v>0.25089729453316068</c:v>
                </c:pt>
                <c:pt idx="51">
                  <c:v>-0.30221743459959782</c:v>
                </c:pt>
              </c:numCache>
            </c:numRef>
          </c:val>
          <c:smooth val="0"/>
          <c:extLst>
            <c:ext xmlns:c16="http://schemas.microsoft.com/office/drawing/2014/chart" uri="{C3380CC4-5D6E-409C-BE32-E72D297353CC}">
              <c16:uniqueId val="{00000001-56A9-40E7-AD0B-848C3ADD0910}"/>
            </c:ext>
          </c:extLst>
        </c:ser>
        <c:dLbls>
          <c:showLegendKey val="0"/>
          <c:showVal val="0"/>
          <c:showCatName val="0"/>
          <c:showSerName val="0"/>
          <c:showPercent val="0"/>
          <c:showBubbleSize val="0"/>
        </c:dLbls>
        <c:smooth val="0"/>
        <c:axId val="1780122336"/>
        <c:axId val="1779344064"/>
      </c:lineChart>
      <c:catAx>
        <c:axId val="1780122336"/>
        <c:scaling>
          <c:orientation val="minMax"/>
        </c:scaling>
        <c:delete val="0"/>
        <c:axPos val="b"/>
        <c:numFmt formatCode="General" sourceLinked="0"/>
        <c:majorTickMark val="out"/>
        <c:minorTickMark val="none"/>
        <c:tickLblPos val="nextTo"/>
        <c:txPr>
          <a:bodyPr rot="-5400000" vert="horz"/>
          <a:lstStyle/>
          <a:p>
            <a:pPr>
              <a:defRPr/>
            </a:pPr>
            <a:endParaRPr lang="en-US"/>
          </a:p>
        </c:txPr>
        <c:crossAx val="1779344064"/>
        <c:crosses val="autoZero"/>
        <c:auto val="1"/>
        <c:lblAlgn val="ctr"/>
        <c:lblOffset val="100"/>
        <c:noMultiLvlLbl val="0"/>
      </c:catAx>
      <c:valAx>
        <c:axId val="1779344064"/>
        <c:scaling>
          <c:orientation val="minMax"/>
          <c:min val="0"/>
        </c:scaling>
        <c:delete val="0"/>
        <c:axPos val="l"/>
        <c:majorGridlines/>
        <c:numFmt formatCode="General" sourceLinked="1"/>
        <c:majorTickMark val="out"/>
        <c:minorTickMark val="none"/>
        <c:tickLblPos val="nextTo"/>
        <c:crossAx val="1780122336"/>
        <c:crosses val="autoZero"/>
        <c:crossBetween val="between"/>
      </c:valAx>
    </c:plotArea>
    <c:legend>
      <c:legendPos val="r"/>
      <c:layout>
        <c:manualLayout>
          <c:xMode val="edge"/>
          <c:yMode val="edge"/>
          <c:x val="0.61897723382403291"/>
          <c:y val="0.108762491178604"/>
          <c:w val="0.28802770024117358"/>
          <c:h val="0.18007263457426922"/>
        </c:manualLayout>
      </c:layout>
      <c:overlay val="0"/>
    </c:legend>
    <c:plotVisOnly val="1"/>
    <c:dispBlanksAs val="gap"/>
    <c:showDLblsOverMax val="0"/>
  </c:chart>
  <c:txPr>
    <a:bodyPr/>
    <a:lstStyle/>
    <a:p>
      <a:pPr>
        <a:defRPr sz="16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3613264295270485E-2"/>
          <c:y val="0.10096522008973856"/>
          <c:w val="0.93729080161276135"/>
          <c:h val="0.73998713793149373"/>
        </c:manualLayout>
      </c:layout>
      <c:lineChart>
        <c:grouping val="standard"/>
        <c:varyColors val="0"/>
        <c:ser>
          <c:idx val="0"/>
          <c:order val="0"/>
          <c:tx>
            <c:strRef>
              <c:f>Data!$A$275</c:f>
              <c:strCache>
                <c:ptCount val="1"/>
                <c:pt idx="0">
                  <c:v>Euro area inflação </c:v>
                </c:pt>
              </c:strCache>
            </c:strRef>
          </c:tx>
          <c:marker>
            <c:symbol val="none"/>
          </c:marker>
          <c:cat>
            <c:strRef>
              <c:f>Data!$B$274:$BA$274</c:f>
              <c:strCache>
                <c:ptCount val="52"/>
                <c:pt idx="0">
                  <c:v>1961</c:v>
                </c:pt>
                <c:pt idx="1">
                  <c:v>1962</c:v>
                </c:pt>
                <c:pt idx="2">
                  <c:v>1963</c:v>
                </c:pt>
                <c:pt idx="3">
                  <c:v>1964</c:v>
                </c:pt>
                <c:pt idx="4">
                  <c:v>1965</c:v>
                </c:pt>
                <c:pt idx="5">
                  <c:v>1966</c:v>
                </c:pt>
                <c:pt idx="6">
                  <c:v>1967</c:v>
                </c:pt>
                <c:pt idx="7">
                  <c:v>1968</c:v>
                </c:pt>
                <c:pt idx="8">
                  <c:v>1969</c:v>
                </c:pt>
                <c:pt idx="9">
                  <c:v>1970</c:v>
                </c:pt>
                <c:pt idx="10">
                  <c:v>1971</c:v>
                </c:pt>
                <c:pt idx="11">
                  <c:v>1972</c:v>
                </c:pt>
                <c:pt idx="12">
                  <c:v>1973</c:v>
                </c:pt>
                <c:pt idx="13">
                  <c:v>1974</c:v>
                </c:pt>
                <c:pt idx="14">
                  <c:v>1975</c:v>
                </c:pt>
                <c:pt idx="15">
                  <c:v>1976</c:v>
                </c:pt>
                <c:pt idx="16">
                  <c:v>1977</c:v>
                </c:pt>
                <c:pt idx="17">
                  <c:v>1978</c:v>
                </c:pt>
                <c:pt idx="18">
                  <c:v>1979</c:v>
                </c:pt>
                <c:pt idx="19">
                  <c:v>1980</c:v>
                </c:pt>
                <c:pt idx="20">
                  <c:v>1981</c:v>
                </c:pt>
                <c:pt idx="21">
                  <c:v>1982</c:v>
                </c:pt>
                <c:pt idx="22">
                  <c:v>1983</c:v>
                </c:pt>
                <c:pt idx="23">
                  <c:v>1984</c:v>
                </c:pt>
                <c:pt idx="24">
                  <c:v>1985</c:v>
                </c:pt>
                <c:pt idx="25">
                  <c:v>1986</c:v>
                </c:pt>
                <c:pt idx="26">
                  <c:v>1987</c:v>
                </c:pt>
                <c:pt idx="27">
                  <c:v>1988</c:v>
                </c:pt>
                <c:pt idx="28">
                  <c:v>1989</c:v>
                </c:pt>
                <c:pt idx="29">
                  <c:v>1990</c:v>
                </c:pt>
                <c:pt idx="30">
                  <c:v>1991</c:v>
                </c:pt>
                <c:pt idx="31">
                  <c:v>1992</c:v>
                </c:pt>
                <c:pt idx="32">
                  <c:v>1993</c:v>
                </c:pt>
                <c:pt idx="33">
                  <c:v>1994</c:v>
                </c:pt>
                <c:pt idx="34">
                  <c:v>1995</c:v>
                </c:pt>
                <c:pt idx="35">
                  <c:v>1996</c:v>
                </c:pt>
                <c:pt idx="36">
                  <c:v>1997</c:v>
                </c:pt>
                <c:pt idx="37">
                  <c:v>1998</c:v>
                </c:pt>
                <c:pt idx="38">
                  <c:v>1999</c:v>
                </c:pt>
                <c:pt idx="39">
                  <c:v>2000</c:v>
                </c:pt>
                <c:pt idx="40">
                  <c:v>2001</c:v>
                </c:pt>
                <c:pt idx="41">
                  <c:v>2002</c:v>
                </c:pt>
                <c:pt idx="42">
                  <c:v>2003</c:v>
                </c:pt>
                <c:pt idx="43">
                  <c:v>2004</c:v>
                </c:pt>
                <c:pt idx="44">
                  <c:v>2005</c:v>
                </c:pt>
                <c:pt idx="45">
                  <c:v>2006</c:v>
                </c:pt>
                <c:pt idx="46">
                  <c:v>2007</c:v>
                </c:pt>
                <c:pt idx="47">
                  <c:v>2008</c:v>
                </c:pt>
                <c:pt idx="48">
                  <c:v>2009</c:v>
                </c:pt>
                <c:pt idx="49">
                  <c:v>2010</c:v>
                </c:pt>
                <c:pt idx="50">
                  <c:v>2011</c:v>
                </c:pt>
                <c:pt idx="51">
                  <c:v>2012</c:v>
                </c:pt>
              </c:strCache>
            </c:strRef>
          </c:cat>
          <c:val>
            <c:numRef>
              <c:f>Data!$B$275:$BA$275</c:f>
              <c:numCache>
                <c:formatCode>General</c:formatCode>
                <c:ptCount val="52"/>
                <c:pt idx="0">
                  <c:v>2.6242743178958818</c:v>
                </c:pt>
                <c:pt idx="1">
                  <c:v>3.9343063325363801</c:v>
                </c:pt>
                <c:pt idx="2">
                  <c:v>4.1888682228100649</c:v>
                </c:pt>
                <c:pt idx="3">
                  <c:v>5.2383753626355016</c:v>
                </c:pt>
                <c:pt idx="4">
                  <c:v>4.1020289983310789</c:v>
                </c:pt>
                <c:pt idx="5">
                  <c:v>4.0860149330741393</c:v>
                </c:pt>
                <c:pt idx="6">
                  <c:v>3.1934309371261378</c:v>
                </c:pt>
                <c:pt idx="7">
                  <c:v>2.838031951388146</c:v>
                </c:pt>
                <c:pt idx="8">
                  <c:v>4.1503259009631108</c:v>
                </c:pt>
                <c:pt idx="9">
                  <c:v>5.7961907279154161</c:v>
                </c:pt>
                <c:pt idx="10">
                  <c:v>6.0402088969262238</c:v>
                </c:pt>
                <c:pt idx="11">
                  <c:v>6.6330808877510563</c:v>
                </c:pt>
                <c:pt idx="12">
                  <c:v>9.1195140372646861</c:v>
                </c:pt>
                <c:pt idx="13">
                  <c:v>11.949685885271563</c:v>
                </c:pt>
                <c:pt idx="14">
                  <c:v>12.639364403904388</c:v>
                </c:pt>
                <c:pt idx="15">
                  <c:v>10.823163067330086</c:v>
                </c:pt>
                <c:pt idx="16">
                  <c:v>8.8426727928051463</c:v>
                </c:pt>
                <c:pt idx="17">
                  <c:v>7.4541906190001868</c:v>
                </c:pt>
                <c:pt idx="18">
                  <c:v>8.3049795393992554</c:v>
                </c:pt>
                <c:pt idx="19">
                  <c:v>11.499706900456957</c:v>
                </c:pt>
                <c:pt idx="20">
                  <c:v>11.593167200070553</c:v>
                </c:pt>
                <c:pt idx="21">
                  <c:v>10.352597708654727</c:v>
                </c:pt>
                <c:pt idx="22">
                  <c:v>6.8186950992049162</c:v>
                </c:pt>
                <c:pt idx="23">
                  <c:v>6.3792716909184151</c:v>
                </c:pt>
                <c:pt idx="24">
                  <c:v>4.9070352188453228</c:v>
                </c:pt>
                <c:pt idx="25">
                  <c:v>3.8341879145915385</c:v>
                </c:pt>
                <c:pt idx="26">
                  <c:v>2.4999753614691187</c:v>
                </c:pt>
                <c:pt idx="27">
                  <c:v>2.9850645786199834</c:v>
                </c:pt>
                <c:pt idx="28">
                  <c:v>4.3863637937891653</c:v>
                </c:pt>
                <c:pt idx="29">
                  <c:v>4.4127333589900957</c:v>
                </c:pt>
                <c:pt idx="30">
                  <c:v>3.6418715150202416</c:v>
                </c:pt>
                <c:pt idx="31">
                  <c:v>4.3681155903597926</c:v>
                </c:pt>
                <c:pt idx="32">
                  <c:v>4.5372412403735325</c:v>
                </c:pt>
                <c:pt idx="33">
                  <c:v>3.552108785185915</c:v>
                </c:pt>
                <c:pt idx="34">
                  <c:v>4.7241659488168821</c:v>
                </c:pt>
                <c:pt idx="35">
                  <c:v>2.3172541171298917</c:v>
                </c:pt>
                <c:pt idx="36">
                  <c:v>2.5007105010257433</c:v>
                </c:pt>
                <c:pt idx="37">
                  <c:v>2.8012448249651953</c:v>
                </c:pt>
                <c:pt idx="38">
                  <c:v>2.4851538070381523</c:v>
                </c:pt>
                <c:pt idx="39">
                  <c:v>3.4216362467275445</c:v>
                </c:pt>
                <c:pt idx="40">
                  <c:v>3.1997009866561257</c:v>
                </c:pt>
                <c:pt idx="41">
                  <c:v>3.3042465419233764</c:v>
                </c:pt>
                <c:pt idx="42">
                  <c:v>3.5498804880774273</c:v>
                </c:pt>
                <c:pt idx="43">
                  <c:v>2.3844875213078112</c:v>
                </c:pt>
                <c:pt idx="44">
                  <c:v>2.3847254557387743</c:v>
                </c:pt>
                <c:pt idx="45">
                  <c:v>2.6031790497934324</c:v>
                </c:pt>
                <c:pt idx="46">
                  <c:v>2.9098051898457697</c:v>
                </c:pt>
                <c:pt idx="47">
                  <c:v>2.5376161788366289</c:v>
                </c:pt>
                <c:pt idx="48">
                  <c:v>0.86036798488561317</c:v>
                </c:pt>
                <c:pt idx="49">
                  <c:v>0.7225941557848401</c:v>
                </c:pt>
                <c:pt idx="50">
                  <c:v>1.6110590793555915</c:v>
                </c:pt>
                <c:pt idx="51">
                  <c:v>1.5422170311413268</c:v>
                </c:pt>
              </c:numCache>
            </c:numRef>
          </c:val>
          <c:smooth val="0"/>
          <c:extLst>
            <c:ext xmlns:c16="http://schemas.microsoft.com/office/drawing/2014/chart" uri="{C3380CC4-5D6E-409C-BE32-E72D297353CC}">
              <c16:uniqueId val="{00000000-F0B3-4962-B43C-0100039A7F67}"/>
            </c:ext>
          </c:extLst>
        </c:ser>
        <c:ser>
          <c:idx val="1"/>
          <c:order val="1"/>
          <c:tx>
            <c:strRef>
              <c:f>Data!$A$276</c:f>
              <c:strCache>
                <c:ptCount val="1"/>
                <c:pt idx="0">
                  <c:v>Portugal inflação</c:v>
                </c:pt>
              </c:strCache>
            </c:strRef>
          </c:tx>
          <c:marker>
            <c:symbol val="none"/>
          </c:marker>
          <c:cat>
            <c:strRef>
              <c:f>Data!$B$274:$BA$274</c:f>
              <c:strCache>
                <c:ptCount val="52"/>
                <c:pt idx="0">
                  <c:v>1961</c:v>
                </c:pt>
                <c:pt idx="1">
                  <c:v>1962</c:v>
                </c:pt>
                <c:pt idx="2">
                  <c:v>1963</c:v>
                </c:pt>
                <c:pt idx="3">
                  <c:v>1964</c:v>
                </c:pt>
                <c:pt idx="4">
                  <c:v>1965</c:v>
                </c:pt>
                <c:pt idx="5">
                  <c:v>1966</c:v>
                </c:pt>
                <c:pt idx="6">
                  <c:v>1967</c:v>
                </c:pt>
                <c:pt idx="7">
                  <c:v>1968</c:v>
                </c:pt>
                <c:pt idx="8">
                  <c:v>1969</c:v>
                </c:pt>
                <c:pt idx="9">
                  <c:v>1970</c:v>
                </c:pt>
                <c:pt idx="10">
                  <c:v>1971</c:v>
                </c:pt>
                <c:pt idx="11">
                  <c:v>1972</c:v>
                </c:pt>
                <c:pt idx="12">
                  <c:v>1973</c:v>
                </c:pt>
                <c:pt idx="13">
                  <c:v>1974</c:v>
                </c:pt>
                <c:pt idx="14">
                  <c:v>1975</c:v>
                </c:pt>
                <c:pt idx="15">
                  <c:v>1976</c:v>
                </c:pt>
                <c:pt idx="16">
                  <c:v>1977</c:v>
                </c:pt>
                <c:pt idx="17">
                  <c:v>1978</c:v>
                </c:pt>
                <c:pt idx="18">
                  <c:v>1979</c:v>
                </c:pt>
                <c:pt idx="19">
                  <c:v>1980</c:v>
                </c:pt>
                <c:pt idx="20">
                  <c:v>1981</c:v>
                </c:pt>
                <c:pt idx="21">
                  <c:v>1982</c:v>
                </c:pt>
                <c:pt idx="22">
                  <c:v>1983</c:v>
                </c:pt>
                <c:pt idx="23">
                  <c:v>1984</c:v>
                </c:pt>
                <c:pt idx="24">
                  <c:v>1985</c:v>
                </c:pt>
                <c:pt idx="25">
                  <c:v>1986</c:v>
                </c:pt>
                <c:pt idx="26">
                  <c:v>1987</c:v>
                </c:pt>
                <c:pt idx="27">
                  <c:v>1988</c:v>
                </c:pt>
                <c:pt idx="28">
                  <c:v>1989</c:v>
                </c:pt>
                <c:pt idx="29">
                  <c:v>1990</c:v>
                </c:pt>
                <c:pt idx="30">
                  <c:v>1991</c:v>
                </c:pt>
                <c:pt idx="31">
                  <c:v>1992</c:v>
                </c:pt>
                <c:pt idx="32">
                  <c:v>1993</c:v>
                </c:pt>
                <c:pt idx="33">
                  <c:v>1994</c:v>
                </c:pt>
                <c:pt idx="34">
                  <c:v>1995</c:v>
                </c:pt>
                <c:pt idx="35">
                  <c:v>1996</c:v>
                </c:pt>
                <c:pt idx="36">
                  <c:v>1997</c:v>
                </c:pt>
                <c:pt idx="37">
                  <c:v>1998</c:v>
                </c:pt>
                <c:pt idx="38">
                  <c:v>1999</c:v>
                </c:pt>
                <c:pt idx="39">
                  <c:v>2000</c:v>
                </c:pt>
                <c:pt idx="40">
                  <c:v>2001</c:v>
                </c:pt>
                <c:pt idx="41">
                  <c:v>2002</c:v>
                </c:pt>
                <c:pt idx="42">
                  <c:v>2003</c:v>
                </c:pt>
                <c:pt idx="43">
                  <c:v>2004</c:v>
                </c:pt>
                <c:pt idx="44">
                  <c:v>2005</c:v>
                </c:pt>
                <c:pt idx="45">
                  <c:v>2006</c:v>
                </c:pt>
                <c:pt idx="46">
                  <c:v>2007</c:v>
                </c:pt>
                <c:pt idx="47">
                  <c:v>2008</c:v>
                </c:pt>
                <c:pt idx="48">
                  <c:v>2009</c:v>
                </c:pt>
                <c:pt idx="49">
                  <c:v>2010</c:v>
                </c:pt>
                <c:pt idx="50">
                  <c:v>2011</c:v>
                </c:pt>
                <c:pt idx="51">
                  <c:v>2012</c:v>
                </c:pt>
              </c:strCache>
            </c:strRef>
          </c:cat>
          <c:val>
            <c:numRef>
              <c:f>Data!$B$276:$BA$276</c:f>
              <c:numCache>
                <c:formatCode>General</c:formatCode>
                <c:ptCount val="52"/>
                <c:pt idx="0">
                  <c:v>1.4117658242885511</c:v>
                </c:pt>
                <c:pt idx="1">
                  <c:v>0.6766959030746591</c:v>
                </c:pt>
                <c:pt idx="2">
                  <c:v>0.56780249290828522</c:v>
                </c:pt>
                <c:pt idx="3">
                  <c:v>2.0083900476430614</c:v>
                </c:pt>
                <c:pt idx="4">
                  <c:v>3.8721594612101597</c:v>
                </c:pt>
                <c:pt idx="5">
                  <c:v>5.2632411783331037</c:v>
                </c:pt>
                <c:pt idx="6">
                  <c:v>3.9366597755996224</c:v>
                </c:pt>
                <c:pt idx="7">
                  <c:v>1.6728090463101069</c:v>
                </c:pt>
                <c:pt idx="8">
                  <c:v>7.3971990755094481</c:v>
                </c:pt>
                <c:pt idx="9">
                  <c:v>1.9345448843633335</c:v>
                </c:pt>
                <c:pt idx="10">
                  <c:v>5.016731159982541</c:v>
                </c:pt>
                <c:pt idx="11">
                  <c:v>7.8045677644181097</c:v>
                </c:pt>
                <c:pt idx="12">
                  <c:v>9.4663056139944217</c:v>
                </c:pt>
                <c:pt idx="13">
                  <c:v>18.865205950112014</c:v>
                </c:pt>
                <c:pt idx="14">
                  <c:v>16.230407325397778</c:v>
                </c:pt>
                <c:pt idx="15">
                  <c:v>16.27413758063156</c:v>
                </c:pt>
                <c:pt idx="16">
                  <c:v>26.400047684636263</c:v>
                </c:pt>
                <c:pt idx="17">
                  <c:v>22.34825444399165</c:v>
                </c:pt>
                <c:pt idx="18">
                  <c:v>19.437419540705875</c:v>
                </c:pt>
                <c:pt idx="19">
                  <c:v>20.903042247295318</c:v>
                </c:pt>
                <c:pt idx="20">
                  <c:v>17.608912645430991</c:v>
                </c:pt>
                <c:pt idx="21">
                  <c:v>20.690331458265135</c:v>
                </c:pt>
                <c:pt idx="22">
                  <c:v>24.605261205467826</c:v>
                </c:pt>
                <c:pt idx="23">
                  <c:v>24.675724049125705</c:v>
                </c:pt>
                <c:pt idx="24">
                  <c:v>21.734556746958361</c:v>
                </c:pt>
                <c:pt idx="25">
                  <c:v>20.451133146405738</c:v>
                </c:pt>
                <c:pt idx="26">
                  <c:v>10.096781764309299</c:v>
                </c:pt>
                <c:pt idx="27">
                  <c:v>11.165391842566038</c:v>
                </c:pt>
                <c:pt idx="28">
                  <c:v>10.513804818484473</c:v>
                </c:pt>
                <c:pt idx="29">
                  <c:v>13.144650474653162</c:v>
                </c:pt>
                <c:pt idx="30">
                  <c:v>10.086186545116121</c:v>
                </c:pt>
                <c:pt idx="31">
                  <c:v>11.446031661582552</c:v>
                </c:pt>
                <c:pt idx="32">
                  <c:v>7.3764300222639179</c:v>
                </c:pt>
                <c:pt idx="33">
                  <c:v>7.2776269083425689</c:v>
                </c:pt>
                <c:pt idx="34">
                  <c:v>3.4286176515755784</c:v>
                </c:pt>
                <c:pt idx="35">
                  <c:v>2.3447152853221809</c:v>
                </c:pt>
                <c:pt idx="36">
                  <c:v>3.9265179410836737</c:v>
                </c:pt>
                <c:pt idx="37">
                  <c:v>3.7927397823697788</c:v>
                </c:pt>
                <c:pt idx="38">
                  <c:v>3.2985293195831389</c:v>
                </c:pt>
                <c:pt idx="39">
                  <c:v>3.2513894521485156</c:v>
                </c:pt>
                <c:pt idx="40">
                  <c:v>3.5738807378307627</c:v>
                </c:pt>
                <c:pt idx="41">
                  <c:v>3.7400688808816795</c:v>
                </c:pt>
                <c:pt idx="42">
                  <c:v>3.005057641058869</c:v>
                </c:pt>
                <c:pt idx="43">
                  <c:v>2.4721415853636586</c:v>
                </c:pt>
                <c:pt idx="44">
                  <c:v>2.5247030974345535</c:v>
                </c:pt>
                <c:pt idx="45">
                  <c:v>2.781056688751832</c:v>
                </c:pt>
                <c:pt idx="46">
                  <c:v>2.8294633432966947</c:v>
                </c:pt>
                <c:pt idx="47">
                  <c:v>1.5819374663718122</c:v>
                </c:pt>
                <c:pt idx="48">
                  <c:v>0.92704036242142251</c:v>
                </c:pt>
                <c:pt idx="49">
                  <c:v>0.62103032111784273</c:v>
                </c:pt>
                <c:pt idx="50">
                  <c:v>0.25089729453316068</c:v>
                </c:pt>
                <c:pt idx="51">
                  <c:v>-0.30221743459959782</c:v>
                </c:pt>
              </c:numCache>
            </c:numRef>
          </c:val>
          <c:smooth val="0"/>
          <c:extLst>
            <c:ext xmlns:c16="http://schemas.microsoft.com/office/drawing/2014/chart" uri="{C3380CC4-5D6E-409C-BE32-E72D297353CC}">
              <c16:uniqueId val="{00000001-F0B3-4962-B43C-0100039A7F67}"/>
            </c:ext>
          </c:extLst>
        </c:ser>
        <c:dLbls>
          <c:showLegendKey val="0"/>
          <c:showVal val="0"/>
          <c:showCatName val="0"/>
          <c:showSerName val="0"/>
          <c:showPercent val="0"/>
          <c:showBubbleSize val="0"/>
        </c:dLbls>
        <c:smooth val="0"/>
        <c:axId val="1780122336"/>
        <c:axId val="1779344064"/>
      </c:lineChart>
      <c:catAx>
        <c:axId val="1780122336"/>
        <c:scaling>
          <c:orientation val="minMax"/>
        </c:scaling>
        <c:delete val="0"/>
        <c:axPos val="b"/>
        <c:numFmt formatCode="General" sourceLinked="0"/>
        <c:majorTickMark val="out"/>
        <c:minorTickMark val="none"/>
        <c:tickLblPos val="nextTo"/>
        <c:txPr>
          <a:bodyPr rot="-5400000" vert="horz"/>
          <a:lstStyle/>
          <a:p>
            <a:pPr>
              <a:defRPr/>
            </a:pPr>
            <a:endParaRPr lang="en-US"/>
          </a:p>
        </c:txPr>
        <c:crossAx val="1779344064"/>
        <c:crosses val="autoZero"/>
        <c:auto val="1"/>
        <c:lblAlgn val="ctr"/>
        <c:lblOffset val="100"/>
        <c:noMultiLvlLbl val="0"/>
      </c:catAx>
      <c:valAx>
        <c:axId val="1779344064"/>
        <c:scaling>
          <c:orientation val="minMax"/>
          <c:min val="0"/>
        </c:scaling>
        <c:delete val="0"/>
        <c:axPos val="l"/>
        <c:majorGridlines/>
        <c:numFmt formatCode="General" sourceLinked="1"/>
        <c:majorTickMark val="out"/>
        <c:minorTickMark val="none"/>
        <c:tickLblPos val="nextTo"/>
        <c:crossAx val="1780122336"/>
        <c:crosses val="autoZero"/>
        <c:crossBetween val="between"/>
      </c:valAx>
    </c:plotArea>
    <c:legend>
      <c:legendPos val="r"/>
      <c:layout>
        <c:manualLayout>
          <c:xMode val="edge"/>
          <c:yMode val="edge"/>
          <c:x val="0.61897723382403291"/>
          <c:y val="0.108762491178604"/>
          <c:w val="0.28802770024117358"/>
          <c:h val="9.155848056306394E-2"/>
        </c:manualLayout>
      </c:layout>
      <c:overlay val="0"/>
    </c:legend>
    <c:plotVisOnly val="1"/>
    <c:dispBlanksAs val="gap"/>
    <c:showDLblsOverMax val="0"/>
  </c:chart>
  <c:txPr>
    <a:bodyPr/>
    <a:lstStyle/>
    <a:p>
      <a:pPr>
        <a:defRPr sz="16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D259B5C3-3038-469D-9E95-18BDDBBA5307}" type="datetimeFigureOut">
              <a:rPr lang="en-US" smtClean="0"/>
              <a:t>1/11/2023</a:t>
            </a:fld>
            <a:endParaRPr lang="en-US"/>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CD9434FB-9A9C-4B35-A9B4-2D26BB72902D}" type="slidenum">
              <a:rPr lang="en-US" smtClean="0"/>
              <a:t>‹#›</a:t>
            </a:fld>
            <a:endParaRPr lang="en-US"/>
          </a:p>
        </p:txBody>
      </p:sp>
    </p:spTree>
    <p:extLst>
      <p:ext uri="{BB962C8B-B14F-4D97-AF65-F5344CB8AC3E}">
        <p14:creationId xmlns:p14="http://schemas.microsoft.com/office/powerpoint/2010/main" val="29718786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41897E01-E767-418F-A738-2168371A666B}" type="datetimeFigureOut">
              <a:rPr lang="en-US" smtClean="0"/>
              <a:t>1/11/2023</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A2F50C61-9DDD-40DC-8D15-3C026112D033}" type="slidenum">
              <a:rPr lang="en-US" smtClean="0"/>
              <a:t>‹#›</a:t>
            </a:fld>
            <a:endParaRPr lang="en-US"/>
          </a:p>
        </p:txBody>
      </p:sp>
    </p:spTree>
    <p:extLst>
      <p:ext uri="{BB962C8B-B14F-4D97-AF65-F5344CB8AC3E}">
        <p14:creationId xmlns:p14="http://schemas.microsoft.com/office/powerpoint/2010/main" val="25326396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the rate of unemployment and the level of output in the economy affect inflation, the challenges this poses to policymakers, and how this knowledge can support effective policies to stabilize employment and incomes</a:t>
            </a:r>
          </a:p>
        </p:txBody>
      </p:sp>
      <p:sp>
        <p:nvSpPr>
          <p:cNvPr id="4" name="Slide Number Placeholder 3"/>
          <p:cNvSpPr>
            <a:spLocks noGrp="1"/>
          </p:cNvSpPr>
          <p:nvPr>
            <p:ph type="sldNum" sz="quarter" idx="5"/>
          </p:nvPr>
        </p:nvSpPr>
        <p:spPr/>
        <p:txBody>
          <a:bodyPr/>
          <a:lstStyle/>
          <a:p>
            <a:fld id="{A2F50C61-9DDD-40DC-8D15-3C026112D033}" type="slidenum">
              <a:rPr lang="en-US" smtClean="0"/>
              <a:t>10</a:t>
            </a:fld>
            <a:endParaRPr lang="en-US"/>
          </a:p>
        </p:txBody>
      </p:sp>
    </p:spTree>
    <p:extLst>
      <p:ext uri="{BB962C8B-B14F-4D97-AF65-F5344CB8AC3E}">
        <p14:creationId xmlns:p14="http://schemas.microsoft.com/office/powerpoint/2010/main" val="35630554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dirty="0"/>
              <a:t>ECB has three reference interest rates</a:t>
            </a:r>
          </a:p>
          <a:p>
            <a:pPr fontAlgn="base">
              <a:buFont typeface="Arial" panose="020B0604020202020204" pitchFamily="34" charset="0"/>
              <a:buChar char="•"/>
            </a:pPr>
            <a:r>
              <a:rPr lang="en-US" dirty="0">
                <a:solidFill>
                  <a:srgbClr val="191919"/>
                </a:solidFill>
                <a:latin typeface="droid_sans"/>
              </a:rPr>
              <a:t>The interest rate on the main refinancing operations (MRO), which provide the bulk of liquidity to the banking system.</a:t>
            </a:r>
          </a:p>
          <a:p>
            <a:pPr fontAlgn="base">
              <a:buFont typeface="Arial" panose="020B0604020202020204" pitchFamily="34" charset="0"/>
              <a:buChar char="•"/>
            </a:pPr>
            <a:r>
              <a:rPr lang="en-US" dirty="0">
                <a:solidFill>
                  <a:srgbClr val="191919"/>
                </a:solidFill>
                <a:latin typeface="droid_sans"/>
              </a:rPr>
              <a:t>The rate on the deposit facility, which banks may use to make overnight deposits with the </a:t>
            </a:r>
            <a:r>
              <a:rPr lang="en-US" dirty="0" err="1">
                <a:solidFill>
                  <a:srgbClr val="191919"/>
                </a:solidFill>
                <a:latin typeface="droid_sans"/>
              </a:rPr>
              <a:t>Eurosystem</a:t>
            </a:r>
            <a:r>
              <a:rPr lang="en-US" dirty="0">
                <a:solidFill>
                  <a:srgbClr val="191919"/>
                </a:solidFill>
                <a:latin typeface="droid_sans"/>
              </a:rPr>
              <a:t>.</a:t>
            </a:r>
          </a:p>
          <a:p>
            <a:pPr fontAlgn="base">
              <a:buFont typeface="Arial" panose="020B0604020202020204" pitchFamily="34" charset="0"/>
              <a:buChar char="•"/>
            </a:pPr>
            <a:r>
              <a:rPr lang="en-US" dirty="0">
                <a:solidFill>
                  <a:srgbClr val="191919"/>
                </a:solidFill>
                <a:latin typeface="droid_sans"/>
              </a:rPr>
              <a:t>The rate on the marginal lending facility, which offers overnight credit to banks from the </a:t>
            </a:r>
            <a:r>
              <a:rPr lang="en-US" dirty="0" err="1">
                <a:solidFill>
                  <a:srgbClr val="191919"/>
                </a:solidFill>
                <a:latin typeface="droid_sans"/>
              </a:rPr>
              <a:t>Eurosystem</a:t>
            </a:r>
            <a:r>
              <a:rPr lang="en-US" dirty="0">
                <a:solidFill>
                  <a:srgbClr val="191919"/>
                </a:solidFill>
                <a:latin typeface="droid_sans"/>
              </a:rPr>
              <a:t>.</a:t>
            </a:r>
            <a:endParaRPr lang="en-US" b="0" i="0" dirty="0">
              <a:solidFill>
                <a:srgbClr val="191919"/>
              </a:solidFill>
              <a:effectLst/>
              <a:latin typeface="droid_sans"/>
            </a:endParaRPr>
          </a:p>
          <a:p>
            <a:endParaRPr lang="en-US" dirty="0"/>
          </a:p>
        </p:txBody>
      </p:sp>
      <p:sp>
        <p:nvSpPr>
          <p:cNvPr id="4" name="Slide Number Placeholder 3"/>
          <p:cNvSpPr>
            <a:spLocks noGrp="1"/>
          </p:cNvSpPr>
          <p:nvPr>
            <p:ph type="sldNum" sz="quarter" idx="10"/>
          </p:nvPr>
        </p:nvSpPr>
        <p:spPr/>
        <p:txBody>
          <a:bodyPr/>
          <a:lstStyle/>
          <a:p>
            <a:fld id="{A2F50C61-9DDD-40DC-8D15-3C026112D033}" type="slidenum">
              <a:rPr lang="en-US" smtClean="0"/>
              <a:t>15</a:t>
            </a:fld>
            <a:endParaRPr lang="en-US"/>
          </a:p>
        </p:txBody>
      </p:sp>
    </p:spTree>
    <p:extLst>
      <p:ext uri="{BB962C8B-B14F-4D97-AF65-F5344CB8AC3E}">
        <p14:creationId xmlns:p14="http://schemas.microsoft.com/office/powerpoint/2010/main" val="18123320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F50C61-9DDD-40DC-8D15-3C026112D033}" type="slidenum">
              <a:rPr lang="en-US" smtClean="0"/>
              <a:t>65</a:t>
            </a:fld>
            <a:endParaRPr lang="en-US"/>
          </a:p>
        </p:txBody>
      </p:sp>
    </p:spTree>
    <p:extLst>
      <p:ext uri="{BB962C8B-B14F-4D97-AF65-F5344CB8AC3E}">
        <p14:creationId xmlns:p14="http://schemas.microsoft.com/office/powerpoint/2010/main" val="12837873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PT"/>
              <a:t>Clique para editar o estilo</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PT"/>
              <a:t>Clique para editar o estilo do subtítulo do Modelo Global</a:t>
            </a:r>
          </a:p>
        </p:txBody>
      </p:sp>
      <p:sp>
        <p:nvSpPr>
          <p:cNvPr id="4" name="Marcador de Posição da Data 3"/>
          <p:cNvSpPr>
            <a:spLocks noGrp="1"/>
          </p:cNvSpPr>
          <p:nvPr>
            <p:ph type="dt" sz="half" idx="10"/>
          </p:nvPr>
        </p:nvSpPr>
        <p:spPr/>
        <p:txBody>
          <a:bodyPr/>
          <a:lstStyle/>
          <a:p>
            <a:fld id="{084529A4-2184-4BAF-994C-479AE6F25D0A}" type="datetimeFigureOut">
              <a:rPr lang="pt-PT" smtClean="0"/>
              <a:t>11/01/2023</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2FE4BEAE-71E5-4786-98D9-BEF12D8513B2}" type="slidenum">
              <a:rPr lang="pt-PT" smtClean="0"/>
              <a:t>‹#›</a:t>
            </a:fld>
            <a:endParaRPr lang="pt-PT"/>
          </a:p>
        </p:txBody>
      </p:sp>
    </p:spTree>
    <p:extLst>
      <p:ext uri="{BB962C8B-B14F-4D97-AF65-F5344CB8AC3E}">
        <p14:creationId xmlns:p14="http://schemas.microsoft.com/office/powerpoint/2010/main" val="1459922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a:t>
            </a:r>
          </a:p>
        </p:txBody>
      </p:sp>
      <p:sp>
        <p:nvSpPr>
          <p:cNvPr id="3" name="Marcador de Posição de Texto Vertical 2"/>
          <p:cNvSpPr>
            <a:spLocks noGrp="1"/>
          </p:cNvSpPr>
          <p:nvPr>
            <p:ph type="body" orient="vert" idx="1"/>
          </p:nvPr>
        </p:nvSpPr>
        <p:spPr/>
        <p:txBody>
          <a:bodyPr vert="eaVert"/>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p:cNvSpPr>
            <a:spLocks noGrp="1"/>
          </p:cNvSpPr>
          <p:nvPr>
            <p:ph type="dt" sz="half" idx="10"/>
          </p:nvPr>
        </p:nvSpPr>
        <p:spPr/>
        <p:txBody>
          <a:bodyPr/>
          <a:lstStyle/>
          <a:p>
            <a:fld id="{084529A4-2184-4BAF-994C-479AE6F25D0A}" type="datetimeFigureOut">
              <a:rPr lang="pt-PT" smtClean="0"/>
              <a:t>11/01/2023</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2FE4BEAE-71E5-4786-98D9-BEF12D8513B2}" type="slidenum">
              <a:rPr lang="pt-PT" smtClean="0"/>
              <a:t>‹#›</a:t>
            </a:fld>
            <a:endParaRPr lang="pt-PT"/>
          </a:p>
        </p:txBody>
      </p:sp>
    </p:spTree>
    <p:extLst>
      <p:ext uri="{BB962C8B-B14F-4D97-AF65-F5344CB8AC3E}">
        <p14:creationId xmlns:p14="http://schemas.microsoft.com/office/powerpoint/2010/main" val="42297605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PT"/>
              <a:t>Clique para editar o estilo</a:t>
            </a:r>
          </a:p>
        </p:txBody>
      </p:sp>
      <p:sp>
        <p:nvSpPr>
          <p:cNvPr id="3" name="Marcador de Posição de Texto Vertical 2"/>
          <p:cNvSpPr>
            <a:spLocks noGrp="1"/>
          </p:cNvSpPr>
          <p:nvPr>
            <p:ph type="body" orient="vert" idx="1"/>
          </p:nvPr>
        </p:nvSpPr>
        <p:spPr>
          <a:xfrm>
            <a:off x="838200" y="365125"/>
            <a:ext cx="7734300" cy="5811838"/>
          </a:xfrm>
        </p:spPr>
        <p:txBody>
          <a:bodyPr vert="eaVert"/>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p:cNvSpPr>
            <a:spLocks noGrp="1"/>
          </p:cNvSpPr>
          <p:nvPr>
            <p:ph type="dt" sz="half" idx="10"/>
          </p:nvPr>
        </p:nvSpPr>
        <p:spPr/>
        <p:txBody>
          <a:bodyPr/>
          <a:lstStyle/>
          <a:p>
            <a:fld id="{084529A4-2184-4BAF-994C-479AE6F25D0A}" type="datetimeFigureOut">
              <a:rPr lang="pt-PT" smtClean="0"/>
              <a:t>11/01/2023</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2FE4BEAE-71E5-4786-98D9-BEF12D8513B2}" type="slidenum">
              <a:rPr lang="pt-PT" smtClean="0"/>
              <a:t>‹#›</a:t>
            </a:fld>
            <a:endParaRPr lang="pt-PT"/>
          </a:p>
        </p:txBody>
      </p:sp>
    </p:spTree>
    <p:extLst>
      <p:ext uri="{BB962C8B-B14F-4D97-AF65-F5344CB8AC3E}">
        <p14:creationId xmlns:p14="http://schemas.microsoft.com/office/powerpoint/2010/main" val="26109308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t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a:t>
            </a:r>
          </a:p>
        </p:txBody>
      </p:sp>
      <p:sp>
        <p:nvSpPr>
          <p:cNvPr id="3" name="Marcador de Posição de Conteúdo 2"/>
          <p:cNvSpPr>
            <a:spLocks noGrp="1"/>
          </p:cNvSpPr>
          <p:nvPr>
            <p:ph idx="1"/>
          </p:nvPr>
        </p:nvSpPr>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p:cNvSpPr>
            <a:spLocks noGrp="1"/>
          </p:cNvSpPr>
          <p:nvPr>
            <p:ph type="dt" sz="half" idx="10"/>
          </p:nvPr>
        </p:nvSpPr>
        <p:spPr/>
        <p:txBody>
          <a:bodyPr/>
          <a:lstStyle/>
          <a:p>
            <a:fld id="{084529A4-2184-4BAF-994C-479AE6F25D0A}" type="datetimeFigureOut">
              <a:rPr lang="pt-PT" smtClean="0"/>
              <a:t>11/01/2023</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2FE4BEAE-71E5-4786-98D9-BEF12D8513B2}" type="slidenum">
              <a:rPr lang="pt-PT" smtClean="0"/>
              <a:t>‹#›</a:t>
            </a:fld>
            <a:endParaRPr lang="pt-PT"/>
          </a:p>
        </p:txBody>
      </p:sp>
    </p:spTree>
    <p:extLst>
      <p:ext uri="{BB962C8B-B14F-4D97-AF65-F5344CB8AC3E}">
        <p14:creationId xmlns:p14="http://schemas.microsoft.com/office/powerpoint/2010/main" val="4027556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PT"/>
              <a:t>Clique para editar o estilo</a:t>
            </a:r>
          </a:p>
        </p:txBody>
      </p:sp>
      <p:sp>
        <p:nvSpPr>
          <p:cNvPr id="3" name="Marcador de Posição do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PT"/>
              <a:t>Editar os estilos de texto do Modelo Global</a:t>
            </a:r>
          </a:p>
        </p:txBody>
      </p:sp>
      <p:sp>
        <p:nvSpPr>
          <p:cNvPr id="4" name="Marcador de Posição da Data 3"/>
          <p:cNvSpPr>
            <a:spLocks noGrp="1"/>
          </p:cNvSpPr>
          <p:nvPr>
            <p:ph type="dt" sz="half" idx="10"/>
          </p:nvPr>
        </p:nvSpPr>
        <p:spPr/>
        <p:txBody>
          <a:bodyPr/>
          <a:lstStyle/>
          <a:p>
            <a:fld id="{084529A4-2184-4BAF-994C-479AE6F25D0A}" type="datetimeFigureOut">
              <a:rPr lang="pt-PT" smtClean="0"/>
              <a:t>11/01/2023</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2FE4BEAE-71E5-4786-98D9-BEF12D8513B2}" type="slidenum">
              <a:rPr lang="pt-PT" smtClean="0"/>
              <a:t>‹#›</a:t>
            </a:fld>
            <a:endParaRPr lang="pt-PT"/>
          </a:p>
        </p:txBody>
      </p:sp>
    </p:spTree>
    <p:extLst>
      <p:ext uri="{BB962C8B-B14F-4D97-AF65-F5344CB8AC3E}">
        <p14:creationId xmlns:p14="http://schemas.microsoft.com/office/powerpoint/2010/main" val="39077857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a:t>
            </a:r>
          </a:p>
        </p:txBody>
      </p:sp>
      <p:sp>
        <p:nvSpPr>
          <p:cNvPr id="3" name="Marcador de Posição de Conteúdo 2"/>
          <p:cNvSpPr>
            <a:spLocks noGrp="1"/>
          </p:cNvSpPr>
          <p:nvPr>
            <p:ph sz="half" idx="1"/>
          </p:nvPr>
        </p:nvSpPr>
        <p:spPr>
          <a:xfrm>
            <a:off x="838200" y="1825625"/>
            <a:ext cx="5181600" cy="4351338"/>
          </a:xfrm>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e Conteúdo 3"/>
          <p:cNvSpPr>
            <a:spLocks noGrp="1"/>
          </p:cNvSpPr>
          <p:nvPr>
            <p:ph sz="half" idx="2"/>
          </p:nvPr>
        </p:nvSpPr>
        <p:spPr>
          <a:xfrm>
            <a:off x="6172200" y="1825625"/>
            <a:ext cx="5181600" cy="4351338"/>
          </a:xfrm>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p>
        </p:txBody>
      </p:sp>
      <p:sp>
        <p:nvSpPr>
          <p:cNvPr id="5" name="Marcador de Posição da Data 4"/>
          <p:cNvSpPr>
            <a:spLocks noGrp="1"/>
          </p:cNvSpPr>
          <p:nvPr>
            <p:ph type="dt" sz="half" idx="10"/>
          </p:nvPr>
        </p:nvSpPr>
        <p:spPr/>
        <p:txBody>
          <a:bodyPr/>
          <a:lstStyle/>
          <a:p>
            <a:fld id="{084529A4-2184-4BAF-994C-479AE6F25D0A}" type="datetimeFigureOut">
              <a:rPr lang="pt-PT" smtClean="0"/>
              <a:t>11/01/2023</a:t>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p>
            <a:fld id="{2FE4BEAE-71E5-4786-98D9-BEF12D8513B2}" type="slidenum">
              <a:rPr lang="pt-PT" smtClean="0"/>
              <a:t>‹#›</a:t>
            </a:fld>
            <a:endParaRPr lang="pt-PT"/>
          </a:p>
        </p:txBody>
      </p:sp>
    </p:spTree>
    <p:extLst>
      <p:ext uri="{BB962C8B-B14F-4D97-AF65-F5344CB8AC3E}">
        <p14:creationId xmlns:p14="http://schemas.microsoft.com/office/powerpoint/2010/main" val="18619557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PT"/>
              <a:t>Clique para editar o estilo</a:t>
            </a:r>
          </a:p>
        </p:txBody>
      </p:sp>
      <p:sp>
        <p:nvSpPr>
          <p:cNvPr id="3" name="Marcador de Posição do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Editar os estilos de texto do Modelo Global</a:t>
            </a:r>
          </a:p>
        </p:txBody>
      </p:sp>
      <p:sp>
        <p:nvSpPr>
          <p:cNvPr id="4" name="Marcador de Posição de Conteúdo 3"/>
          <p:cNvSpPr>
            <a:spLocks noGrp="1"/>
          </p:cNvSpPr>
          <p:nvPr>
            <p:ph sz="half" idx="2"/>
          </p:nvPr>
        </p:nvSpPr>
        <p:spPr>
          <a:xfrm>
            <a:off x="839788" y="2505075"/>
            <a:ext cx="5157787" cy="3684588"/>
          </a:xfrm>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p>
        </p:txBody>
      </p:sp>
      <p:sp>
        <p:nvSpPr>
          <p:cNvPr id="5" name="Marcador de Posição do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Editar os estilos de texto do Modelo Global</a:t>
            </a:r>
          </a:p>
        </p:txBody>
      </p:sp>
      <p:sp>
        <p:nvSpPr>
          <p:cNvPr id="6" name="Marcador de Posição de Conteúdo 5"/>
          <p:cNvSpPr>
            <a:spLocks noGrp="1"/>
          </p:cNvSpPr>
          <p:nvPr>
            <p:ph sz="quarter" idx="4"/>
          </p:nvPr>
        </p:nvSpPr>
        <p:spPr>
          <a:xfrm>
            <a:off x="6172200" y="2505075"/>
            <a:ext cx="5183188" cy="3684588"/>
          </a:xfrm>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p>
        </p:txBody>
      </p:sp>
      <p:sp>
        <p:nvSpPr>
          <p:cNvPr id="7" name="Marcador de Posição da Data 6"/>
          <p:cNvSpPr>
            <a:spLocks noGrp="1"/>
          </p:cNvSpPr>
          <p:nvPr>
            <p:ph type="dt" sz="half" idx="10"/>
          </p:nvPr>
        </p:nvSpPr>
        <p:spPr/>
        <p:txBody>
          <a:bodyPr/>
          <a:lstStyle/>
          <a:p>
            <a:fld id="{084529A4-2184-4BAF-994C-479AE6F25D0A}" type="datetimeFigureOut">
              <a:rPr lang="pt-PT" smtClean="0"/>
              <a:t>11/01/2023</a:t>
            </a:fld>
            <a:endParaRPr lang="pt-PT"/>
          </a:p>
        </p:txBody>
      </p:sp>
      <p:sp>
        <p:nvSpPr>
          <p:cNvPr id="8" name="Marcador de Posição do Rodapé 7"/>
          <p:cNvSpPr>
            <a:spLocks noGrp="1"/>
          </p:cNvSpPr>
          <p:nvPr>
            <p:ph type="ftr" sz="quarter" idx="11"/>
          </p:nvPr>
        </p:nvSpPr>
        <p:spPr/>
        <p:txBody>
          <a:bodyPr/>
          <a:lstStyle/>
          <a:p>
            <a:endParaRPr lang="pt-PT"/>
          </a:p>
        </p:txBody>
      </p:sp>
      <p:sp>
        <p:nvSpPr>
          <p:cNvPr id="9" name="Marcador de Posição do Número do Diapositivo 8"/>
          <p:cNvSpPr>
            <a:spLocks noGrp="1"/>
          </p:cNvSpPr>
          <p:nvPr>
            <p:ph type="sldNum" sz="quarter" idx="12"/>
          </p:nvPr>
        </p:nvSpPr>
        <p:spPr/>
        <p:txBody>
          <a:bodyPr/>
          <a:lstStyle/>
          <a:p>
            <a:fld id="{2FE4BEAE-71E5-4786-98D9-BEF12D8513B2}" type="slidenum">
              <a:rPr lang="pt-PT" smtClean="0"/>
              <a:t>‹#›</a:t>
            </a:fld>
            <a:endParaRPr lang="pt-PT"/>
          </a:p>
        </p:txBody>
      </p:sp>
    </p:spTree>
    <p:extLst>
      <p:ext uri="{BB962C8B-B14F-4D97-AF65-F5344CB8AC3E}">
        <p14:creationId xmlns:p14="http://schemas.microsoft.com/office/powerpoint/2010/main" val="4235089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a:t>
            </a:r>
          </a:p>
        </p:txBody>
      </p:sp>
      <p:sp>
        <p:nvSpPr>
          <p:cNvPr id="3" name="Marcador de Posição da Data 2"/>
          <p:cNvSpPr>
            <a:spLocks noGrp="1"/>
          </p:cNvSpPr>
          <p:nvPr>
            <p:ph type="dt" sz="half" idx="10"/>
          </p:nvPr>
        </p:nvSpPr>
        <p:spPr/>
        <p:txBody>
          <a:bodyPr/>
          <a:lstStyle/>
          <a:p>
            <a:fld id="{084529A4-2184-4BAF-994C-479AE6F25D0A}" type="datetimeFigureOut">
              <a:rPr lang="pt-PT" smtClean="0"/>
              <a:t>11/01/2023</a:t>
            </a:fld>
            <a:endParaRPr lang="pt-PT"/>
          </a:p>
        </p:txBody>
      </p:sp>
      <p:sp>
        <p:nvSpPr>
          <p:cNvPr id="4" name="Marcador de Posição do Rodapé 3"/>
          <p:cNvSpPr>
            <a:spLocks noGrp="1"/>
          </p:cNvSpPr>
          <p:nvPr>
            <p:ph type="ftr" sz="quarter" idx="11"/>
          </p:nvPr>
        </p:nvSpPr>
        <p:spPr/>
        <p:txBody>
          <a:bodyPr/>
          <a:lstStyle/>
          <a:p>
            <a:endParaRPr lang="pt-PT"/>
          </a:p>
        </p:txBody>
      </p:sp>
      <p:sp>
        <p:nvSpPr>
          <p:cNvPr id="5" name="Marcador de Posição do Número do Diapositivo 4"/>
          <p:cNvSpPr>
            <a:spLocks noGrp="1"/>
          </p:cNvSpPr>
          <p:nvPr>
            <p:ph type="sldNum" sz="quarter" idx="12"/>
          </p:nvPr>
        </p:nvSpPr>
        <p:spPr/>
        <p:txBody>
          <a:bodyPr/>
          <a:lstStyle/>
          <a:p>
            <a:fld id="{2FE4BEAE-71E5-4786-98D9-BEF12D8513B2}" type="slidenum">
              <a:rPr lang="pt-PT" smtClean="0"/>
              <a:t>‹#›</a:t>
            </a:fld>
            <a:endParaRPr lang="pt-PT"/>
          </a:p>
        </p:txBody>
      </p:sp>
    </p:spTree>
    <p:extLst>
      <p:ext uri="{BB962C8B-B14F-4D97-AF65-F5344CB8AC3E}">
        <p14:creationId xmlns:p14="http://schemas.microsoft.com/office/powerpoint/2010/main" val="26083175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1"/>
          <p:cNvSpPr>
            <a:spLocks noGrp="1"/>
          </p:cNvSpPr>
          <p:nvPr>
            <p:ph type="dt" sz="half" idx="10"/>
          </p:nvPr>
        </p:nvSpPr>
        <p:spPr/>
        <p:txBody>
          <a:bodyPr/>
          <a:lstStyle/>
          <a:p>
            <a:fld id="{084529A4-2184-4BAF-994C-479AE6F25D0A}" type="datetimeFigureOut">
              <a:rPr lang="pt-PT" smtClean="0"/>
              <a:t>11/01/2023</a:t>
            </a:fld>
            <a:endParaRPr lang="pt-PT"/>
          </a:p>
        </p:txBody>
      </p:sp>
      <p:sp>
        <p:nvSpPr>
          <p:cNvPr id="3" name="Marcador de Posição do Rodapé 2"/>
          <p:cNvSpPr>
            <a:spLocks noGrp="1"/>
          </p:cNvSpPr>
          <p:nvPr>
            <p:ph type="ftr" sz="quarter" idx="11"/>
          </p:nvPr>
        </p:nvSpPr>
        <p:spPr/>
        <p:txBody>
          <a:bodyPr/>
          <a:lstStyle/>
          <a:p>
            <a:endParaRPr lang="pt-PT"/>
          </a:p>
        </p:txBody>
      </p:sp>
      <p:sp>
        <p:nvSpPr>
          <p:cNvPr id="4" name="Marcador de Posição do Número do Diapositivo 3"/>
          <p:cNvSpPr>
            <a:spLocks noGrp="1"/>
          </p:cNvSpPr>
          <p:nvPr>
            <p:ph type="sldNum" sz="quarter" idx="12"/>
          </p:nvPr>
        </p:nvSpPr>
        <p:spPr/>
        <p:txBody>
          <a:bodyPr/>
          <a:lstStyle/>
          <a:p>
            <a:fld id="{2FE4BEAE-71E5-4786-98D9-BEF12D8513B2}" type="slidenum">
              <a:rPr lang="pt-PT" smtClean="0"/>
              <a:t>‹#›</a:t>
            </a:fld>
            <a:endParaRPr lang="pt-PT"/>
          </a:p>
        </p:txBody>
      </p:sp>
    </p:spTree>
    <p:extLst>
      <p:ext uri="{BB962C8B-B14F-4D97-AF65-F5344CB8AC3E}">
        <p14:creationId xmlns:p14="http://schemas.microsoft.com/office/powerpoint/2010/main" val="17911615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PT"/>
              <a:t>Clique para editar o estilo</a:t>
            </a:r>
          </a:p>
        </p:txBody>
      </p:sp>
      <p:sp>
        <p:nvSpPr>
          <p:cNvPr id="3" name="Marcador de Posição de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o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a:t>Editar os estilos de texto do Modelo Global</a:t>
            </a:r>
          </a:p>
        </p:txBody>
      </p:sp>
      <p:sp>
        <p:nvSpPr>
          <p:cNvPr id="5" name="Marcador de Posição da Data 4"/>
          <p:cNvSpPr>
            <a:spLocks noGrp="1"/>
          </p:cNvSpPr>
          <p:nvPr>
            <p:ph type="dt" sz="half" idx="10"/>
          </p:nvPr>
        </p:nvSpPr>
        <p:spPr/>
        <p:txBody>
          <a:bodyPr/>
          <a:lstStyle/>
          <a:p>
            <a:fld id="{084529A4-2184-4BAF-994C-479AE6F25D0A}" type="datetimeFigureOut">
              <a:rPr lang="pt-PT" smtClean="0"/>
              <a:t>11/01/2023</a:t>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p>
            <a:fld id="{2FE4BEAE-71E5-4786-98D9-BEF12D8513B2}" type="slidenum">
              <a:rPr lang="pt-PT" smtClean="0"/>
              <a:t>‹#›</a:t>
            </a:fld>
            <a:endParaRPr lang="pt-PT"/>
          </a:p>
        </p:txBody>
      </p:sp>
    </p:spTree>
    <p:extLst>
      <p:ext uri="{BB962C8B-B14F-4D97-AF65-F5344CB8AC3E}">
        <p14:creationId xmlns:p14="http://schemas.microsoft.com/office/powerpoint/2010/main" val="2971302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PT"/>
              <a:t>Clique para editar o estilo</a:t>
            </a:r>
          </a:p>
        </p:txBody>
      </p:sp>
      <p:sp>
        <p:nvSpPr>
          <p:cNvPr id="3" name="Marcador de Posição d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PT"/>
          </a:p>
        </p:txBody>
      </p:sp>
      <p:sp>
        <p:nvSpPr>
          <p:cNvPr id="4" name="Marcador de Posição do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a:t>Editar os estilos de texto do Modelo Global</a:t>
            </a:r>
          </a:p>
        </p:txBody>
      </p:sp>
      <p:sp>
        <p:nvSpPr>
          <p:cNvPr id="5" name="Marcador de Posição da Data 4"/>
          <p:cNvSpPr>
            <a:spLocks noGrp="1"/>
          </p:cNvSpPr>
          <p:nvPr>
            <p:ph type="dt" sz="half" idx="10"/>
          </p:nvPr>
        </p:nvSpPr>
        <p:spPr/>
        <p:txBody>
          <a:bodyPr/>
          <a:lstStyle/>
          <a:p>
            <a:fld id="{084529A4-2184-4BAF-994C-479AE6F25D0A}" type="datetimeFigureOut">
              <a:rPr lang="pt-PT" smtClean="0"/>
              <a:t>11/01/2023</a:t>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p>
            <a:fld id="{2FE4BEAE-71E5-4786-98D9-BEF12D8513B2}" type="slidenum">
              <a:rPr lang="pt-PT" smtClean="0"/>
              <a:t>‹#›</a:t>
            </a:fld>
            <a:endParaRPr lang="pt-PT"/>
          </a:p>
        </p:txBody>
      </p:sp>
    </p:spTree>
    <p:extLst>
      <p:ext uri="{BB962C8B-B14F-4D97-AF65-F5344CB8AC3E}">
        <p14:creationId xmlns:p14="http://schemas.microsoft.com/office/powerpoint/2010/main" val="38450735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PT"/>
              <a:t>Clique para editar o estilo</a:t>
            </a:r>
          </a:p>
        </p:txBody>
      </p:sp>
      <p:sp>
        <p:nvSpPr>
          <p:cNvPr id="3" name="Marcador de Posição do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4529A4-2184-4BAF-994C-479AE6F25D0A}" type="datetimeFigureOut">
              <a:rPr lang="pt-PT" smtClean="0"/>
              <a:t>11/01/2023</a:t>
            </a:fld>
            <a:endParaRPr lang="pt-PT"/>
          </a:p>
        </p:txBody>
      </p:sp>
      <p:sp>
        <p:nvSpPr>
          <p:cNvPr id="5" name="Marcador de Posição do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PT"/>
          </a:p>
        </p:txBody>
      </p:sp>
      <p:sp>
        <p:nvSpPr>
          <p:cNvPr id="6" name="Marcador de Posição do Número do Diapositivo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E4BEAE-71E5-4786-98D9-BEF12D8513B2}" type="slidenum">
              <a:rPr lang="pt-PT" smtClean="0"/>
              <a:t>‹#›</a:t>
            </a:fld>
            <a:endParaRPr lang="pt-PT"/>
          </a:p>
        </p:txBody>
      </p:sp>
    </p:spTree>
    <p:extLst>
      <p:ext uri="{BB962C8B-B14F-4D97-AF65-F5344CB8AC3E}">
        <p14:creationId xmlns:p14="http://schemas.microsoft.com/office/powerpoint/2010/main" val="11073801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www.ecb.europa.eu/stats/policy_and_exchange_rates/key_ecb_interest_rates/html/index.en.html"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upload.wikimedia.org/wikipedia/commons/8/83/US_Inflation.png"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NUL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https://www.core-econ.org/the-economy/book/text/15.html#158-monetary-policy" TargetMode="External"/><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46B5DF7-7E99-474F-A5BE-8C06CC821E56}"/>
              </a:ext>
            </a:extLst>
          </p:cNvPr>
          <p:cNvSpPr>
            <a:spLocks noGrp="1"/>
          </p:cNvSpPr>
          <p:nvPr>
            <p:ph type="ctrTitle"/>
          </p:nvPr>
        </p:nvSpPr>
        <p:spPr>
          <a:xfrm>
            <a:off x="1366058" y="683160"/>
            <a:ext cx="9144000" cy="5059362"/>
          </a:xfrm>
        </p:spPr>
        <p:txBody>
          <a:bodyPr>
            <a:noAutofit/>
          </a:bodyPr>
          <a:lstStyle/>
          <a:p>
            <a:pPr>
              <a:lnSpc>
                <a:spcPct val="100000"/>
              </a:lnSpc>
            </a:pPr>
            <a:r>
              <a:rPr lang="en-GB" sz="4400" b="1" dirty="0">
                <a:latin typeface="+mn-lt"/>
              </a:rPr>
              <a:t>Economic Policy and Business Activity</a:t>
            </a:r>
            <a:br>
              <a:rPr lang="en-GB" sz="4400" b="1" dirty="0">
                <a:latin typeface="+mn-lt"/>
              </a:rPr>
            </a:br>
            <a:br>
              <a:rPr lang="pt-PT" sz="3600" b="1" dirty="0">
                <a:latin typeface="+mn-lt"/>
              </a:rPr>
            </a:br>
            <a:br>
              <a:rPr lang="pt-PT" sz="3600" b="1" dirty="0">
                <a:latin typeface="+mn-lt"/>
              </a:rPr>
            </a:br>
            <a:br>
              <a:rPr lang="pt-PT" sz="3600" b="1" dirty="0">
                <a:latin typeface="+mn-lt"/>
              </a:rPr>
            </a:br>
            <a:br>
              <a:rPr lang="pt-PT" sz="3600" b="1" dirty="0">
                <a:latin typeface="+mn-lt"/>
              </a:rPr>
            </a:br>
            <a:br>
              <a:rPr lang="pt-PT" sz="3600" b="1" dirty="0">
                <a:latin typeface="+mn-lt"/>
              </a:rPr>
            </a:br>
            <a:endParaRPr lang="pt-PT" sz="3000" dirty="0">
              <a:latin typeface="+mn-lt"/>
            </a:endParaRPr>
          </a:p>
        </p:txBody>
      </p:sp>
      <p:sp>
        <p:nvSpPr>
          <p:cNvPr id="4" name="Título 1">
            <a:extLst>
              <a:ext uri="{FF2B5EF4-FFF2-40B4-BE49-F238E27FC236}">
                <a16:creationId xmlns:a16="http://schemas.microsoft.com/office/drawing/2014/main" id="{FD93C6F1-5CD2-4731-A999-1145025FA68A}"/>
              </a:ext>
            </a:extLst>
          </p:cNvPr>
          <p:cNvSpPr txBox="1">
            <a:spLocks/>
          </p:cNvSpPr>
          <p:nvPr/>
        </p:nvSpPr>
        <p:spPr>
          <a:xfrm>
            <a:off x="1524000" y="1122363"/>
            <a:ext cx="9144000" cy="23876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PT" b="1"/>
              <a:t>Chapter 4</a:t>
            </a:r>
            <a:endParaRPr lang="pt-PT" b="1" dirty="0"/>
          </a:p>
        </p:txBody>
      </p:sp>
      <p:sp>
        <p:nvSpPr>
          <p:cNvPr id="5" name="Subtítulo 2">
            <a:extLst>
              <a:ext uri="{FF2B5EF4-FFF2-40B4-BE49-F238E27FC236}">
                <a16:creationId xmlns:a16="http://schemas.microsoft.com/office/drawing/2014/main" id="{2566476E-7351-4047-8316-23FBAAB0E778}"/>
              </a:ext>
            </a:extLst>
          </p:cNvPr>
          <p:cNvSpPr>
            <a:spLocks noGrp="1"/>
          </p:cNvSpPr>
          <p:nvPr>
            <p:ph type="subTitle" idx="1"/>
          </p:nvPr>
        </p:nvSpPr>
        <p:spPr>
          <a:xfrm>
            <a:off x="1524000" y="3602038"/>
            <a:ext cx="9144000" cy="1655762"/>
          </a:xfrm>
        </p:spPr>
        <p:txBody>
          <a:bodyPr>
            <a:normAutofit/>
          </a:bodyPr>
          <a:lstStyle/>
          <a:p>
            <a:pPr lvl="0"/>
            <a:r>
              <a:rPr lang="en-US" sz="3600" b="1" dirty="0"/>
              <a:t>Monetary policy</a:t>
            </a:r>
            <a:endParaRPr lang="en-GB" sz="3600" b="1" dirty="0"/>
          </a:p>
        </p:txBody>
      </p:sp>
    </p:spTree>
    <p:extLst>
      <p:ext uri="{BB962C8B-B14F-4D97-AF65-F5344CB8AC3E}">
        <p14:creationId xmlns:p14="http://schemas.microsoft.com/office/powerpoint/2010/main" val="6197344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43560" y="215376"/>
            <a:ext cx="10515600" cy="787814"/>
          </a:xfrm>
        </p:spPr>
        <p:txBody>
          <a:bodyPr>
            <a:noAutofit/>
          </a:bodyPr>
          <a:lstStyle/>
          <a:p>
            <a:r>
              <a:rPr lang="en-GB" sz="3200" b="1" dirty="0">
                <a:latin typeface="+mn-lt"/>
              </a:rPr>
              <a:t>Inflation, unemployment, interest rate and monetary policy</a:t>
            </a:r>
            <a:endParaRPr lang="pt-PT" sz="3200" b="1" dirty="0">
              <a:latin typeface="+mn-lt"/>
            </a:endParaRPr>
          </a:p>
        </p:txBody>
      </p:sp>
      <p:sp>
        <p:nvSpPr>
          <p:cNvPr id="11" name="TextBox 10">
            <a:extLst>
              <a:ext uri="{FF2B5EF4-FFF2-40B4-BE49-F238E27FC236}">
                <a16:creationId xmlns:a16="http://schemas.microsoft.com/office/drawing/2014/main" id="{5D563F41-BEB6-40ED-AD42-0F0906135B35}"/>
              </a:ext>
            </a:extLst>
          </p:cNvPr>
          <p:cNvSpPr txBox="1"/>
          <p:nvPr/>
        </p:nvSpPr>
        <p:spPr>
          <a:xfrm>
            <a:off x="543560" y="1254230"/>
            <a:ext cx="5683069" cy="2816156"/>
          </a:xfrm>
          <a:prstGeom prst="rect">
            <a:avLst/>
          </a:prstGeom>
          <a:noFill/>
        </p:spPr>
        <p:txBody>
          <a:bodyPr wrap="square">
            <a:spAutoFit/>
          </a:bodyPr>
          <a:lstStyle/>
          <a:p>
            <a:pPr marL="285750" indent="-285750">
              <a:spcAft>
                <a:spcPts val="600"/>
              </a:spcAft>
              <a:buFont typeface="Arial" panose="020B0604020202020204" pitchFamily="34" charset="0"/>
              <a:buChar char="•"/>
            </a:pPr>
            <a:r>
              <a:rPr lang="en-US" dirty="0"/>
              <a:t>The Phillips curve (1958) identified a trade-off between inflation and unemployment: when unemployment is low, inflation tends to rise. When unemployment is high, inflation falls. </a:t>
            </a:r>
          </a:p>
          <a:p>
            <a:pPr marL="285750" indent="-285750">
              <a:spcAft>
                <a:spcPts val="600"/>
              </a:spcAft>
              <a:buFont typeface="Arial" panose="020B0604020202020204" pitchFamily="34" charset="0"/>
              <a:buChar char="•"/>
            </a:pPr>
            <a:endParaRPr lang="en-US" dirty="0"/>
          </a:p>
          <a:p>
            <a:pPr marL="285750" indent="-285750">
              <a:spcAft>
                <a:spcPts val="600"/>
              </a:spcAft>
              <a:buFont typeface="Arial" panose="020B0604020202020204" pitchFamily="34" charset="0"/>
              <a:buChar char="•"/>
            </a:pPr>
            <a:r>
              <a:rPr lang="en-US" dirty="0"/>
              <a:t>There have been adjustments and revisions to the initial model, but the general idea of a trade-off was generalized until our days. </a:t>
            </a:r>
          </a:p>
          <a:p>
            <a:pPr>
              <a:spcAft>
                <a:spcPts val="600"/>
              </a:spcAft>
            </a:pPr>
            <a:endParaRPr lang="en-US" dirty="0"/>
          </a:p>
        </p:txBody>
      </p:sp>
      <p:pic>
        <p:nvPicPr>
          <p:cNvPr id="4" name="Picture 3">
            <a:extLst>
              <a:ext uri="{FF2B5EF4-FFF2-40B4-BE49-F238E27FC236}">
                <a16:creationId xmlns:a16="http://schemas.microsoft.com/office/drawing/2014/main" id="{B9E797CC-1920-4A93-92B3-494F9E204A93}"/>
              </a:ext>
            </a:extLst>
          </p:cNvPr>
          <p:cNvPicPr>
            <a:picLocks noChangeAspect="1"/>
          </p:cNvPicPr>
          <p:nvPr/>
        </p:nvPicPr>
        <p:blipFill>
          <a:blip r:embed="rId3"/>
          <a:stretch>
            <a:fillRect/>
          </a:stretch>
        </p:blipFill>
        <p:spPr>
          <a:xfrm>
            <a:off x="6313495" y="1176495"/>
            <a:ext cx="5579783" cy="2540739"/>
          </a:xfrm>
          <a:prstGeom prst="rect">
            <a:avLst/>
          </a:prstGeom>
        </p:spPr>
      </p:pic>
      <p:sp>
        <p:nvSpPr>
          <p:cNvPr id="6" name="TextBox 5">
            <a:extLst>
              <a:ext uri="{FF2B5EF4-FFF2-40B4-BE49-F238E27FC236}">
                <a16:creationId xmlns:a16="http://schemas.microsoft.com/office/drawing/2014/main" id="{B883CAF9-E3AD-4F8A-ACD3-4ADF27B05860}"/>
              </a:ext>
            </a:extLst>
          </p:cNvPr>
          <p:cNvSpPr txBox="1"/>
          <p:nvPr/>
        </p:nvSpPr>
        <p:spPr>
          <a:xfrm>
            <a:off x="452121" y="4134287"/>
            <a:ext cx="11120120" cy="2185214"/>
          </a:xfrm>
          <a:prstGeom prst="rect">
            <a:avLst/>
          </a:prstGeom>
          <a:noFill/>
        </p:spPr>
        <p:txBody>
          <a:bodyPr wrap="square">
            <a:spAutoFit/>
          </a:bodyPr>
          <a:lstStyle/>
          <a:p>
            <a:pPr marL="285750" indent="-285750">
              <a:spcAft>
                <a:spcPts val="600"/>
              </a:spcAft>
              <a:buFont typeface="Arial" panose="020B0604020202020204" pitchFamily="34" charset="0"/>
              <a:buChar char="•"/>
            </a:pPr>
            <a:r>
              <a:rPr lang="en-US" dirty="0"/>
              <a:t>When central banks report their interest rate decision to the public, they normally justify a rise in the interest rate by saying that forecast inflation is up. They are raising the interest rate to dampen aggregate demand, raise cyclical unemployment, and as a result, bring inflation closer to the target.</a:t>
            </a:r>
          </a:p>
          <a:p>
            <a:pPr marL="285750" indent="-285750">
              <a:spcAft>
                <a:spcPts val="600"/>
              </a:spcAft>
              <a:buFont typeface="Arial" panose="020B0604020202020204" pitchFamily="34" charset="0"/>
              <a:buChar char="•"/>
            </a:pPr>
            <a:endParaRPr lang="en-US" dirty="0"/>
          </a:p>
          <a:p>
            <a:pPr marL="285750" indent="-285750">
              <a:spcAft>
                <a:spcPts val="600"/>
              </a:spcAft>
              <a:buFont typeface="Arial" panose="020B0604020202020204" pitchFamily="34" charset="0"/>
              <a:buChar char="•"/>
            </a:pPr>
            <a:r>
              <a:rPr lang="en-US" dirty="0"/>
              <a:t>Conversely, when CBs are announcing a lower interest rate, they explain that this is because there is a danger of inflation falling too low (possibly into deflation). Just as a reduction in aggregate demand and employment will bring inflation down, a rise in aggregate demand and employment will increase inflation.</a:t>
            </a:r>
          </a:p>
        </p:txBody>
      </p:sp>
    </p:spTree>
    <p:extLst>
      <p:ext uri="{BB962C8B-B14F-4D97-AF65-F5344CB8AC3E}">
        <p14:creationId xmlns:p14="http://schemas.microsoft.com/office/powerpoint/2010/main" val="23284262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41971" y="393605"/>
            <a:ext cx="11060749" cy="2585323"/>
          </a:xfrm>
          <a:prstGeom prst="rect">
            <a:avLst/>
          </a:prstGeom>
        </p:spPr>
        <p:txBody>
          <a:bodyPr wrap="square">
            <a:spAutoFit/>
          </a:bodyPr>
          <a:lstStyle/>
          <a:p>
            <a:pPr algn="just">
              <a:spcBef>
                <a:spcPts val="600"/>
              </a:spcBef>
              <a:spcAft>
                <a:spcPts val="600"/>
              </a:spcAft>
            </a:pPr>
            <a:r>
              <a:rPr lang="en-GB" sz="3200" b="1" dirty="0"/>
              <a:t>Money, money aggregates, and the money multiplier</a:t>
            </a:r>
          </a:p>
          <a:p>
            <a:pPr lvl="0">
              <a:spcBef>
                <a:spcPts val="600"/>
              </a:spcBef>
              <a:spcAft>
                <a:spcPts val="600"/>
              </a:spcAft>
            </a:pPr>
            <a:endParaRPr lang="en-GB" sz="2000" dirty="0"/>
          </a:p>
          <a:p>
            <a:pPr marL="342900" lvl="0" indent="-342900">
              <a:spcBef>
                <a:spcPts val="600"/>
              </a:spcBef>
              <a:spcAft>
                <a:spcPts val="600"/>
              </a:spcAft>
              <a:buFont typeface="Arial" panose="020B0604020202020204" pitchFamily="34" charset="0"/>
              <a:buChar char="•"/>
            </a:pPr>
            <a:r>
              <a:rPr lang="en-GB" sz="2000" dirty="0"/>
              <a:t>Money can take many forms such as banknotes, deposits or assets. Various monetary </a:t>
            </a:r>
            <a:r>
              <a:rPr lang="en-GB" sz="2000" dirty="0" err="1"/>
              <a:t>aggreagates</a:t>
            </a:r>
            <a:r>
              <a:rPr lang="en-GB" sz="2000" dirty="0"/>
              <a:t> are defined, depending on the liquidity of the assets.</a:t>
            </a:r>
          </a:p>
          <a:p>
            <a:pPr marL="342900" lvl="0" indent="-342900">
              <a:spcBef>
                <a:spcPts val="600"/>
              </a:spcBef>
              <a:spcAft>
                <a:spcPts val="600"/>
              </a:spcAft>
              <a:buFont typeface="Arial" panose="020B0604020202020204" pitchFamily="34" charset="0"/>
              <a:buChar char="•"/>
            </a:pPr>
            <a:r>
              <a:rPr lang="en-GB" sz="2000" dirty="0"/>
              <a:t>Money supply can be described using the money creation multiplier, which essentially assumes that money is exogenous to the economy. </a:t>
            </a:r>
          </a:p>
        </p:txBody>
      </p:sp>
      <p:graphicFrame>
        <p:nvGraphicFramePr>
          <p:cNvPr id="4" name="Table 3">
            <a:extLst>
              <a:ext uri="{FF2B5EF4-FFF2-40B4-BE49-F238E27FC236}">
                <a16:creationId xmlns:a16="http://schemas.microsoft.com/office/drawing/2014/main" id="{293F1F73-DA75-4418-8B18-10C4E7622D46}"/>
              </a:ext>
            </a:extLst>
          </p:cNvPr>
          <p:cNvGraphicFramePr>
            <a:graphicFrameLocks noGrp="1"/>
          </p:cNvGraphicFramePr>
          <p:nvPr>
            <p:extLst>
              <p:ext uri="{D42A27DB-BD31-4B8C-83A1-F6EECF244321}">
                <p14:modId xmlns:p14="http://schemas.microsoft.com/office/powerpoint/2010/main" val="2327872096"/>
              </p:ext>
            </p:extLst>
          </p:nvPr>
        </p:nvGraphicFramePr>
        <p:xfrm>
          <a:off x="633411" y="3379888"/>
          <a:ext cx="8598089" cy="2194560"/>
        </p:xfrm>
        <a:graphic>
          <a:graphicData uri="http://schemas.openxmlformats.org/drawingml/2006/table">
            <a:tbl>
              <a:tblPr firstRow="1" bandRow="1">
                <a:tableStyleId>{5940675A-B579-460E-94D1-54222C63F5DA}</a:tableStyleId>
              </a:tblPr>
              <a:tblGrid>
                <a:gridCol w="1460765">
                  <a:extLst>
                    <a:ext uri="{9D8B030D-6E8A-4147-A177-3AD203B41FA5}">
                      <a16:colId xmlns:a16="http://schemas.microsoft.com/office/drawing/2014/main" val="20000"/>
                    </a:ext>
                  </a:extLst>
                </a:gridCol>
                <a:gridCol w="7137324">
                  <a:extLst>
                    <a:ext uri="{9D8B030D-6E8A-4147-A177-3AD203B41FA5}">
                      <a16:colId xmlns:a16="http://schemas.microsoft.com/office/drawing/2014/main" val="20001"/>
                    </a:ext>
                  </a:extLst>
                </a:gridCol>
              </a:tblGrid>
              <a:tr h="0">
                <a:tc>
                  <a:txBody>
                    <a:bodyPr/>
                    <a:lstStyle/>
                    <a:p>
                      <a:pPr algn="ctr"/>
                      <a:r>
                        <a:rPr lang="en-GB" sz="2000" b="1" dirty="0"/>
                        <a:t>M0 (or H)</a:t>
                      </a:r>
                    </a:p>
                  </a:txBody>
                  <a:tcPr anchor="ctr">
                    <a:solidFill>
                      <a:schemeClr val="bg1">
                        <a:lumMod val="85000"/>
                      </a:schemeClr>
                    </a:solidFill>
                  </a:tcPr>
                </a:tc>
                <a:tc>
                  <a:txBody>
                    <a:bodyPr/>
                    <a:lstStyle/>
                    <a:p>
                      <a:r>
                        <a:rPr lang="en-GB" sz="2000" dirty="0"/>
                        <a:t>money directly circulated by the central bank (coins and notes in circulation plus deposits of commercial banks at the central bank)</a:t>
                      </a:r>
                    </a:p>
                  </a:txBody>
                  <a:tcPr/>
                </a:tc>
                <a:extLst>
                  <a:ext uri="{0D108BD9-81ED-4DB2-BD59-A6C34878D82A}">
                    <a16:rowId xmlns:a16="http://schemas.microsoft.com/office/drawing/2014/main" val="10000"/>
                  </a:ext>
                </a:extLst>
              </a:tr>
              <a:tr h="370840">
                <a:tc>
                  <a:txBody>
                    <a:bodyPr/>
                    <a:lstStyle/>
                    <a:p>
                      <a:pPr algn="ctr"/>
                      <a:r>
                        <a:rPr lang="en-GB" sz="2000" b="1" dirty="0"/>
                        <a:t>M1</a:t>
                      </a:r>
                    </a:p>
                  </a:txBody>
                  <a:tcPr anchor="ctr">
                    <a:solidFill>
                      <a:schemeClr val="bg1">
                        <a:lumMod val="85000"/>
                      </a:schemeClr>
                    </a:solidFill>
                  </a:tcPr>
                </a:tc>
                <a:tc>
                  <a:txBody>
                    <a:bodyPr/>
                    <a:lstStyle/>
                    <a:p>
                      <a:r>
                        <a:rPr lang="en-GB" sz="2000" dirty="0"/>
                        <a:t>H + demand deposit</a:t>
                      </a:r>
                      <a:r>
                        <a:rPr lang="en-GB" sz="2000" baseline="0" dirty="0"/>
                        <a:t> accounts in commercial banks</a:t>
                      </a:r>
                      <a:endParaRPr lang="en-GB" sz="2000" dirty="0"/>
                    </a:p>
                  </a:txBody>
                  <a:tcPr/>
                </a:tc>
                <a:extLst>
                  <a:ext uri="{0D108BD9-81ED-4DB2-BD59-A6C34878D82A}">
                    <a16:rowId xmlns:a16="http://schemas.microsoft.com/office/drawing/2014/main" val="10001"/>
                  </a:ext>
                </a:extLst>
              </a:tr>
              <a:tr h="370840">
                <a:tc>
                  <a:txBody>
                    <a:bodyPr/>
                    <a:lstStyle/>
                    <a:p>
                      <a:pPr algn="ctr"/>
                      <a:r>
                        <a:rPr lang="en-GB" sz="2000" b="1" dirty="0"/>
                        <a:t>M2</a:t>
                      </a:r>
                    </a:p>
                  </a:txBody>
                  <a:tcPr anchor="ctr">
                    <a:solidFill>
                      <a:schemeClr val="bg1">
                        <a:lumMod val="85000"/>
                      </a:schemeClr>
                    </a:solidFill>
                  </a:tcPr>
                </a:tc>
                <a:tc>
                  <a:txBody>
                    <a:bodyPr/>
                    <a:lstStyle/>
                    <a:p>
                      <a:r>
                        <a:rPr lang="en-GB" sz="2000" dirty="0"/>
                        <a:t>M1 + deposits with a maturity of up to two years</a:t>
                      </a:r>
                    </a:p>
                  </a:txBody>
                  <a:tcPr/>
                </a:tc>
                <a:extLst>
                  <a:ext uri="{0D108BD9-81ED-4DB2-BD59-A6C34878D82A}">
                    <a16:rowId xmlns:a16="http://schemas.microsoft.com/office/drawing/2014/main" val="10002"/>
                  </a:ext>
                </a:extLst>
              </a:tr>
              <a:tr h="370840">
                <a:tc>
                  <a:txBody>
                    <a:bodyPr/>
                    <a:lstStyle/>
                    <a:p>
                      <a:pPr algn="ctr"/>
                      <a:r>
                        <a:rPr lang="en-GB" sz="2000" b="1" dirty="0"/>
                        <a:t>M3 (or M)</a:t>
                      </a:r>
                    </a:p>
                  </a:txBody>
                  <a:tcPr anchor="ctr">
                    <a:solidFill>
                      <a:schemeClr val="bg1">
                        <a:lumMod val="85000"/>
                      </a:schemeClr>
                    </a:solidFill>
                  </a:tcPr>
                </a:tc>
                <a:tc>
                  <a:txBody>
                    <a:bodyPr/>
                    <a:lstStyle/>
                    <a:p>
                      <a:r>
                        <a:rPr lang="en-GB" sz="2000" dirty="0"/>
                        <a:t>M2 + money market instruments, i.e. marketable securities with less than one year to maturity </a:t>
                      </a:r>
                    </a:p>
                  </a:txBody>
                  <a:tcPr/>
                </a:tc>
                <a:extLst>
                  <a:ext uri="{0D108BD9-81ED-4DB2-BD59-A6C34878D82A}">
                    <a16:rowId xmlns:a16="http://schemas.microsoft.com/office/drawing/2014/main" val="10003"/>
                  </a:ext>
                </a:extLst>
              </a:tr>
            </a:tbl>
          </a:graphicData>
        </a:graphic>
      </p:graphicFrame>
      <p:sp>
        <p:nvSpPr>
          <p:cNvPr id="5" name="TextBox 4">
            <a:extLst>
              <a:ext uri="{FF2B5EF4-FFF2-40B4-BE49-F238E27FC236}">
                <a16:creationId xmlns:a16="http://schemas.microsoft.com/office/drawing/2014/main" id="{6F0C1FB3-DC85-4565-B9A0-EE0784F7D1EA}"/>
              </a:ext>
            </a:extLst>
          </p:cNvPr>
          <p:cNvSpPr txBox="1"/>
          <p:nvPr/>
        </p:nvSpPr>
        <p:spPr>
          <a:xfrm>
            <a:off x="9367255" y="3489532"/>
            <a:ext cx="1897251" cy="369332"/>
          </a:xfrm>
          <a:prstGeom prst="rect">
            <a:avLst/>
          </a:prstGeom>
          <a:noFill/>
        </p:spPr>
        <p:txBody>
          <a:bodyPr wrap="none" rtlCol="0">
            <a:spAutoFit/>
          </a:bodyPr>
          <a:lstStyle/>
          <a:p>
            <a:r>
              <a:rPr lang="en-GB" dirty="0"/>
              <a:t>More liquid assets</a:t>
            </a:r>
          </a:p>
        </p:txBody>
      </p:sp>
      <p:sp>
        <p:nvSpPr>
          <p:cNvPr id="6" name="TextBox 5">
            <a:extLst>
              <a:ext uri="{FF2B5EF4-FFF2-40B4-BE49-F238E27FC236}">
                <a16:creationId xmlns:a16="http://schemas.microsoft.com/office/drawing/2014/main" id="{E1C511AB-52CD-44BD-9028-16734CA08470}"/>
              </a:ext>
            </a:extLst>
          </p:cNvPr>
          <p:cNvSpPr txBox="1"/>
          <p:nvPr/>
        </p:nvSpPr>
        <p:spPr>
          <a:xfrm>
            <a:off x="9426663" y="5175504"/>
            <a:ext cx="1778436" cy="369332"/>
          </a:xfrm>
          <a:prstGeom prst="rect">
            <a:avLst/>
          </a:prstGeom>
          <a:noFill/>
        </p:spPr>
        <p:txBody>
          <a:bodyPr wrap="none" rtlCol="0">
            <a:spAutoFit/>
          </a:bodyPr>
          <a:lstStyle/>
          <a:p>
            <a:r>
              <a:rPr lang="en-GB" dirty="0"/>
              <a:t>Less liquid assets</a:t>
            </a:r>
          </a:p>
        </p:txBody>
      </p:sp>
      <p:cxnSp>
        <p:nvCxnSpPr>
          <p:cNvPr id="7" name="Straight Arrow Connector 6">
            <a:extLst>
              <a:ext uri="{FF2B5EF4-FFF2-40B4-BE49-F238E27FC236}">
                <a16:creationId xmlns:a16="http://schemas.microsoft.com/office/drawing/2014/main" id="{4D8303BF-7F73-4932-8C53-E6FCB159E8B0}"/>
              </a:ext>
            </a:extLst>
          </p:cNvPr>
          <p:cNvCxnSpPr/>
          <p:nvPr/>
        </p:nvCxnSpPr>
        <p:spPr>
          <a:xfrm>
            <a:off x="10315880" y="3940752"/>
            <a:ext cx="0" cy="1148686"/>
          </a:xfrm>
          <a:prstGeom prst="straightConnector1">
            <a:avLst/>
          </a:prstGeom>
          <a:ln w="762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CC59EFE-D9C8-8FF8-0C2D-27AEACEE2C8C}"/>
              </a:ext>
            </a:extLst>
          </p:cNvPr>
          <p:cNvSpPr txBox="1"/>
          <p:nvPr/>
        </p:nvSpPr>
        <p:spPr>
          <a:xfrm>
            <a:off x="741680" y="5802688"/>
            <a:ext cx="9733280" cy="923330"/>
          </a:xfrm>
          <a:prstGeom prst="rect">
            <a:avLst/>
          </a:prstGeom>
          <a:noFill/>
        </p:spPr>
        <p:txBody>
          <a:bodyPr wrap="square">
            <a:spAutoFit/>
          </a:bodyPr>
          <a:lstStyle/>
          <a:p>
            <a:r>
              <a:rPr lang="en-GB" sz="1800" dirty="0"/>
              <a:t>Commercial banks create money via credit. The ratio of M3, M2, and M1 are called the mone</a:t>
            </a:r>
            <a:r>
              <a:rPr lang="en-GB" dirty="0"/>
              <a:t>y Multipliers. If they remain constant, control of M0 controls all aggregates. However, multipliers change over time and the M0 is not reliable.</a:t>
            </a:r>
            <a:endParaRPr lang="en-US" dirty="0"/>
          </a:p>
        </p:txBody>
      </p:sp>
    </p:spTree>
    <p:extLst>
      <p:ext uri="{BB962C8B-B14F-4D97-AF65-F5344CB8AC3E}">
        <p14:creationId xmlns:p14="http://schemas.microsoft.com/office/powerpoint/2010/main" val="30245940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29488" y="531496"/>
            <a:ext cx="9486672" cy="523220"/>
          </a:xfrm>
          <a:prstGeom prst="rect">
            <a:avLst/>
          </a:prstGeom>
        </p:spPr>
        <p:txBody>
          <a:bodyPr wrap="square">
            <a:spAutoFit/>
          </a:bodyPr>
          <a:lstStyle/>
          <a:p>
            <a:pPr algn="just">
              <a:spcBef>
                <a:spcPts val="600"/>
              </a:spcBef>
              <a:spcAft>
                <a:spcPts val="600"/>
              </a:spcAft>
            </a:pPr>
            <a:r>
              <a:rPr lang="en-GB" sz="2800" b="1" dirty="0"/>
              <a:t>Money, money aggregates, and the money multiplier</a:t>
            </a:r>
          </a:p>
        </p:txBody>
      </p:sp>
      <p:sp>
        <p:nvSpPr>
          <p:cNvPr id="10" name="TextBox 9">
            <a:extLst>
              <a:ext uri="{FF2B5EF4-FFF2-40B4-BE49-F238E27FC236}">
                <a16:creationId xmlns:a16="http://schemas.microsoft.com/office/drawing/2014/main" id="{8DC7DB2F-23E2-406D-88CD-F93DD9DB22C8}"/>
              </a:ext>
            </a:extLst>
          </p:cNvPr>
          <p:cNvSpPr txBox="1"/>
          <p:nvPr/>
        </p:nvSpPr>
        <p:spPr>
          <a:xfrm>
            <a:off x="429488" y="1729383"/>
            <a:ext cx="11203712" cy="4401205"/>
          </a:xfrm>
          <a:prstGeom prst="rect">
            <a:avLst/>
          </a:prstGeom>
          <a:noFill/>
        </p:spPr>
        <p:txBody>
          <a:bodyPr wrap="square">
            <a:spAutoFit/>
          </a:bodyPr>
          <a:lstStyle/>
          <a:p>
            <a:pPr marL="342900" indent="-342900" algn="just">
              <a:spcBef>
                <a:spcPts val="0"/>
              </a:spcBef>
              <a:buFont typeface="Arial" panose="020B0604020202020204" pitchFamily="34" charset="0"/>
              <a:buChar char="•"/>
            </a:pPr>
            <a:r>
              <a:rPr lang="en-GB" sz="2000" dirty="0"/>
              <a:t>Historically, monetary aggregates (e.g. M1, M2) played an important role in monetary policy. In the 1980s, most central banks relied on such aggregates to guide policy: monetary aggregates served as leading indicators of future inflation because they were supposed to be strongly correlated with future inflation (as predicted by monetarists’ quantity theory of money)</a:t>
            </a:r>
          </a:p>
          <a:p>
            <a:pPr marL="342900" indent="-342900" algn="just">
              <a:spcBef>
                <a:spcPts val="0"/>
              </a:spcBef>
              <a:buFont typeface="Arial" panose="020B0604020202020204" pitchFamily="34" charset="0"/>
              <a:buChar char="•"/>
            </a:pPr>
            <a:endParaRPr lang="en-GB" sz="2000" dirty="0"/>
          </a:p>
          <a:p>
            <a:pPr marL="342900" indent="-342900" algn="just">
              <a:spcBef>
                <a:spcPts val="0"/>
              </a:spcBef>
              <a:buFont typeface="Arial" panose="020B0604020202020204" pitchFamily="34" charset="0"/>
              <a:buChar char="•"/>
            </a:pPr>
            <a:endParaRPr lang="en-GB" sz="2000" dirty="0"/>
          </a:p>
          <a:p>
            <a:pPr marL="342900" indent="-342900" algn="just">
              <a:spcBef>
                <a:spcPts val="0"/>
              </a:spcBef>
              <a:buFont typeface="Arial" panose="020B0604020202020204" pitchFamily="34" charset="0"/>
              <a:buChar char="•"/>
            </a:pPr>
            <a:r>
              <a:rPr lang="en-GB" sz="2000" dirty="0"/>
              <a:t>CBs targeting low inflation would define a path for monetary aggregates consistent with price-stability objective. However, experiences with strict control of money aggregates, especially in the US and the UK in the late 1970s, resulted in high interest-rate instability, and money aggregates proved to be poor predictors of inflation in a financial-innovation context</a:t>
            </a:r>
          </a:p>
          <a:p>
            <a:pPr marL="342900" indent="-342900" algn="just">
              <a:spcBef>
                <a:spcPts val="0"/>
              </a:spcBef>
              <a:buFont typeface="Arial" panose="020B0604020202020204" pitchFamily="34" charset="0"/>
              <a:buChar char="•"/>
            </a:pPr>
            <a:endParaRPr lang="en-GB" sz="2000" dirty="0"/>
          </a:p>
          <a:p>
            <a:pPr marL="342900" indent="-342900" algn="just">
              <a:spcBef>
                <a:spcPts val="0"/>
              </a:spcBef>
              <a:buFont typeface="Arial" panose="020B0604020202020204" pitchFamily="34" charset="0"/>
              <a:buChar char="•"/>
            </a:pPr>
            <a:endParaRPr lang="en-GB" sz="2000" dirty="0"/>
          </a:p>
          <a:p>
            <a:pPr marL="342900" indent="-342900" algn="just">
              <a:spcBef>
                <a:spcPts val="0"/>
              </a:spcBef>
              <a:buFont typeface="Arial" panose="020B0604020202020204" pitchFamily="34" charset="0"/>
              <a:buChar char="•"/>
            </a:pPr>
            <a:r>
              <a:rPr lang="en-GB" sz="2000" dirty="0"/>
              <a:t>Aggregates were thus put aside as policy indicators and some CBs (e.g. US FED) don’t publish them anymore</a:t>
            </a:r>
          </a:p>
        </p:txBody>
      </p:sp>
    </p:spTree>
    <p:extLst>
      <p:ext uri="{BB962C8B-B14F-4D97-AF65-F5344CB8AC3E}">
        <p14:creationId xmlns:p14="http://schemas.microsoft.com/office/powerpoint/2010/main" val="2826354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ção de Conteúdo 2"/>
          <p:cNvSpPr>
            <a:spLocks noGrp="1"/>
          </p:cNvSpPr>
          <p:nvPr>
            <p:ph idx="1"/>
          </p:nvPr>
        </p:nvSpPr>
        <p:spPr>
          <a:xfrm>
            <a:off x="492714" y="512688"/>
            <a:ext cx="11375825" cy="382512"/>
          </a:xfrm>
        </p:spPr>
        <p:txBody>
          <a:bodyPr>
            <a:noAutofit/>
          </a:bodyPr>
          <a:lstStyle/>
          <a:p>
            <a:pPr marL="0" indent="0" algn="just">
              <a:spcBef>
                <a:spcPts val="600"/>
              </a:spcBef>
              <a:spcAft>
                <a:spcPts val="600"/>
              </a:spcAft>
              <a:buNone/>
            </a:pPr>
            <a:r>
              <a:rPr lang="en-US" sz="2200" b="1" dirty="0"/>
              <a:t>Monetary aggregates and money multiplier in the euro area since 1999</a:t>
            </a:r>
            <a:r>
              <a:rPr lang="en-GB" sz="2200" dirty="0"/>
              <a:t>:</a:t>
            </a:r>
          </a:p>
          <a:p>
            <a:pPr algn="just">
              <a:spcBef>
                <a:spcPts val="600"/>
              </a:spcBef>
              <a:spcAft>
                <a:spcPts val="600"/>
              </a:spcAft>
            </a:pPr>
            <a:endParaRPr lang="en-GB" sz="2400" dirty="0"/>
          </a:p>
        </p:txBody>
      </p:sp>
      <p:pic>
        <p:nvPicPr>
          <p:cNvPr id="1026" name="Picture 2" descr="Resultado de imagem para ecb money aggregates composi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3791" y="1143004"/>
            <a:ext cx="9689202" cy="3662676"/>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176978" y="6521362"/>
            <a:ext cx="11375923" cy="276999"/>
          </a:xfrm>
          <a:prstGeom prst="rect">
            <a:avLst/>
          </a:prstGeom>
        </p:spPr>
        <p:txBody>
          <a:bodyPr wrap="square">
            <a:spAutoFit/>
          </a:bodyPr>
          <a:lstStyle/>
          <a:p>
            <a:r>
              <a:rPr lang="en-US" sz="1200" dirty="0"/>
              <a:t>Source: http://bruegel.org/reader/How_should_ECB_normalise_its_monetary_policy#defining-the-new-normal</a:t>
            </a:r>
          </a:p>
        </p:txBody>
      </p:sp>
      <p:sp>
        <p:nvSpPr>
          <p:cNvPr id="11" name="Rectangle 10"/>
          <p:cNvSpPr/>
          <p:nvPr/>
        </p:nvSpPr>
        <p:spPr>
          <a:xfrm>
            <a:off x="660400" y="4983227"/>
            <a:ext cx="11208139" cy="1200329"/>
          </a:xfrm>
          <a:prstGeom prst="rect">
            <a:avLst/>
          </a:prstGeom>
        </p:spPr>
        <p:txBody>
          <a:bodyPr wrap="square">
            <a:spAutoFit/>
          </a:bodyPr>
          <a:lstStyle/>
          <a:p>
            <a:r>
              <a:rPr lang="en-US" dirty="0">
                <a:solidFill>
                  <a:srgbClr val="2F2F2F"/>
                </a:solidFill>
              </a:rPr>
              <a:t>Since 2007 the multiplier has fallen considerably. </a:t>
            </a:r>
          </a:p>
          <a:p>
            <a:r>
              <a:rPr lang="en-US" dirty="0">
                <a:solidFill>
                  <a:srgbClr val="2F2F2F"/>
                </a:solidFill>
              </a:rPr>
              <a:t>The increase in M0 during the crisis has not led to a proportional increase in M3, nor has the ECB’s 2012 decision to cut by 2 the reserve requirement led to a doubling of broad money M3 through quicker expansion of credit in the euro area</a:t>
            </a:r>
            <a:endParaRPr lang="en-US" dirty="0"/>
          </a:p>
        </p:txBody>
      </p:sp>
    </p:spTree>
    <p:extLst>
      <p:ext uri="{BB962C8B-B14F-4D97-AF65-F5344CB8AC3E}">
        <p14:creationId xmlns:p14="http://schemas.microsoft.com/office/powerpoint/2010/main" val="3865584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osição de Conteúdo 2">
            <a:extLst>
              <a:ext uri="{FF2B5EF4-FFF2-40B4-BE49-F238E27FC236}">
                <a16:creationId xmlns:a16="http://schemas.microsoft.com/office/drawing/2014/main" id="{44BD3745-5A45-47B8-8C7D-0FBC9A7A078D}"/>
              </a:ext>
            </a:extLst>
          </p:cNvPr>
          <p:cNvSpPr txBox="1">
            <a:spLocks/>
          </p:cNvSpPr>
          <p:nvPr/>
        </p:nvSpPr>
        <p:spPr>
          <a:xfrm>
            <a:off x="619759" y="1128040"/>
            <a:ext cx="11222021" cy="518131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ts val="600"/>
              </a:spcBef>
              <a:spcAft>
                <a:spcPts val="600"/>
              </a:spcAft>
            </a:pPr>
            <a:r>
              <a:rPr lang="en-GB" sz="2000" dirty="0"/>
              <a:t>So far we have seen that despite CBs have the privilege of creating base money, the majority of money is created through credit provided by commercial banks. </a:t>
            </a:r>
            <a:r>
              <a:rPr lang="en-US" sz="2000" dirty="0"/>
              <a:t>Commercial banks create money by providing loans, i.e., there is money creation each time the banking sector extends a loan to nonbank customers, because this amounts to increasing the total amount of deposits in the system</a:t>
            </a:r>
          </a:p>
          <a:p>
            <a:pPr algn="just">
              <a:spcBef>
                <a:spcPts val="600"/>
              </a:spcBef>
              <a:spcAft>
                <a:spcPts val="600"/>
              </a:spcAft>
            </a:pPr>
            <a:endParaRPr lang="en-US" sz="2000" dirty="0"/>
          </a:p>
          <a:p>
            <a:pPr algn="just">
              <a:spcBef>
                <a:spcPts val="600"/>
              </a:spcBef>
              <a:spcAft>
                <a:spcPts val="600"/>
              </a:spcAft>
            </a:pPr>
            <a:r>
              <a:rPr lang="en-GB" sz="2000" dirty="0"/>
              <a:t>The provision of liquidity to the banking and financial system is more important and relates directly to CBs role of ensuring a safe payment system and a stable price of liquidity. The main aims of MP, to be enforced by CBs, are to </a:t>
            </a:r>
            <a:r>
              <a:rPr lang="en-GB" sz="2000" i="1" dirty="0"/>
              <a:t>maintain price stability and promote a safe and efficient payment system. </a:t>
            </a:r>
          </a:p>
          <a:p>
            <a:pPr algn="just">
              <a:spcBef>
                <a:spcPts val="600"/>
              </a:spcBef>
              <a:spcAft>
                <a:spcPts val="600"/>
              </a:spcAft>
            </a:pPr>
            <a:endParaRPr lang="en-GB" sz="2000" i="1" dirty="0"/>
          </a:p>
          <a:p>
            <a:pPr algn="just">
              <a:spcBef>
                <a:spcPts val="600"/>
              </a:spcBef>
              <a:spcAft>
                <a:spcPts val="600"/>
              </a:spcAft>
            </a:pPr>
            <a:r>
              <a:rPr lang="en-US" sz="2000" dirty="0"/>
              <a:t>CB’s determine the provision of liquidity in three ways </a:t>
            </a:r>
          </a:p>
          <a:p>
            <a:pPr lvl="1" algn="just">
              <a:spcBef>
                <a:spcPts val="600"/>
              </a:spcBef>
              <a:spcAft>
                <a:spcPts val="600"/>
              </a:spcAft>
            </a:pPr>
            <a:r>
              <a:rPr lang="en-US" sz="2000" dirty="0"/>
              <a:t>By setting the value of the legal reserve requirement for commercial banks</a:t>
            </a:r>
          </a:p>
          <a:p>
            <a:pPr lvl="1" algn="just">
              <a:spcBef>
                <a:spcPts val="600"/>
              </a:spcBef>
              <a:spcAft>
                <a:spcPts val="600"/>
              </a:spcAft>
            </a:pPr>
            <a:r>
              <a:rPr lang="en-US" sz="2000" dirty="0"/>
              <a:t>Through the setting of reference interest rates (official ‘policy rates’) to influence the interest rate in money markets</a:t>
            </a:r>
          </a:p>
          <a:p>
            <a:pPr lvl="1" algn="just">
              <a:spcBef>
                <a:spcPts val="600"/>
              </a:spcBef>
              <a:spcAft>
                <a:spcPts val="600"/>
              </a:spcAft>
            </a:pPr>
            <a:r>
              <a:rPr lang="en-US" sz="2000" dirty="0"/>
              <a:t>Through open market operations, which influences directly market liquidity and signals CB’s MP strategy</a:t>
            </a:r>
          </a:p>
          <a:p>
            <a:pPr algn="just">
              <a:spcBef>
                <a:spcPts val="600"/>
              </a:spcBef>
              <a:spcAft>
                <a:spcPts val="600"/>
              </a:spcAft>
            </a:pPr>
            <a:endParaRPr lang="en-GB" sz="2000" i="1" dirty="0"/>
          </a:p>
          <a:p>
            <a:pPr lvl="1" algn="just">
              <a:spcBef>
                <a:spcPts val="0"/>
              </a:spcBef>
              <a:spcAft>
                <a:spcPts val="600"/>
              </a:spcAft>
            </a:pPr>
            <a:endParaRPr lang="en-GB" sz="2000" dirty="0"/>
          </a:p>
        </p:txBody>
      </p:sp>
      <p:sp>
        <p:nvSpPr>
          <p:cNvPr id="6" name="TextBox 5">
            <a:extLst>
              <a:ext uri="{FF2B5EF4-FFF2-40B4-BE49-F238E27FC236}">
                <a16:creationId xmlns:a16="http://schemas.microsoft.com/office/drawing/2014/main" id="{D5344210-BDC7-4F33-A60D-207E7445C9EE}"/>
              </a:ext>
            </a:extLst>
          </p:cNvPr>
          <p:cNvSpPr txBox="1"/>
          <p:nvPr/>
        </p:nvSpPr>
        <p:spPr>
          <a:xfrm>
            <a:off x="701040" y="379214"/>
            <a:ext cx="6096000" cy="461665"/>
          </a:xfrm>
          <a:prstGeom prst="rect">
            <a:avLst/>
          </a:prstGeom>
          <a:noFill/>
        </p:spPr>
        <p:txBody>
          <a:bodyPr wrap="square">
            <a:spAutoFit/>
          </a:bodyPr>
          <a:lstStyle/>
          <a:p>
            <a:r>
              <a:rPr lang="en-GB" sz="2400" b="1" dirty="0"/>
              <a:t>Liquidity provision by Central Banks</a:t>
            </a:r>
            <a:endParaRPr lang="en-US" sz="2400" dirty="0"/>
          </a:p>
        </p:txBody>
      </p:sp>
    </p:spTree>
    <p:extLst>
      <p:ext uri="{BB962C8B-B14F-4D97-AF65-F5344CB8AC3E}">
        <p14:creationId xmlns:p14="http://schemas.microsoft.com/office/powerpoint/2010/main" val="23150886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048000" y="2413338"/>
            <a:ext cx="6096000" cy="369332"/>
          </a:xfrm>
          <a:prstGeom prst="rect">
            <a:avLst/>
          </a:prstGeom>
        </p:spPr>
        <p:txBody>
          <a:bodyPr>
            <a:spAutoFit/>
          </a:bodyPr>
          <a:lstStyle/>
          <a:p>
            <a:pPr fontAlgn="base">
              <a:buFont typeface="Arial" panose="020B0604020202020204" pitchFamily="34" charset="0"/>
              <a:buChar char="•"/>
            </a:pPr>
            <a:endParaRPr lang="en-US" b="0" i="0" dirty="0">
              <a:solidFill>
                <a:srgbClr val="191919"/>
              </a:solidFill>
              <a:effectLst/>
              <a:latin typeface="droid_sans"/>
            </a:endParaRPr>
          </a:p>
        </p:txBody>
      </p:sp>
      <p:grpSp>
        <p:nvGrpSpPr>
          <p:cNvPr id="3" name="Group 2"/>
          <p:cNvGrpSpPr/>
          <p:nvPr/>
        </p:nvGrpSpPr>
        <p:grpSpPr>
          <a:xfrm>
            <a:off x="335539" y="-3773"/>
            <a:ext cx="10788072" cy="6261608"/>
            <a:chOff x="314325" y="120109"/>
            <a:chExt cx="10785475" cy="6500599"/>
          </a:xfrm>
        </p:grpSpPr>
        <p:pic>
          <p:nvPicPr>
            <p:cNvPr id="3074" name="Picture 2" descr="Resultado de imagem para ecb rates and eurib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325" y="120109"/>
              <a:ext cx="10785475" cy="650059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9386888" y="120109"/>
              <a:ext cx="1712912" cy="5942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Rectangle 3"/>
          <p:cNvSpPr/>
          <p:nvPr/>
        </p:nvSpPr>
        <p:spPr>
          <a:xfrm>
            <a:off x="335539" y="5574544"/>
            <a:ext cx="11520921" cy="1200329"/>
          </a:xfrm>
          <a:prstGeom prst="rect">
            <a:avLst/>
          </a:prstGeom>
          <a:solidFill>
            <a:schemeClr val="bg1"/>
          </a:solidFill>
        </p:spPr>
        <p:txBody>
          <a:bodyPr wrap="square">
            <a:spAutoFit/>
          </a:bodyPr>
          <a:lstStyle/>
          <a:p>
            <a:r>
              <a:rPr lang="pt-PT" dirty="0"/>
              <a:t>ECB </a:t>
            </a:r>
            <a:r>
              <a:rPr lang="pt-PT" dirty="0" err="1"/>
              <a:t>interest</a:t>
            </a:r>
            <a:r>
              <a:rPr lang="pt-PT" dirty="0"/>
              <a:t> rates (</a:t>
            </a:r>
            <a:r>
              <a:rPr lang="pt-PT" dirty="0" err="1"/>
              <a:t>the</a:t>
            </a:r>
            <a:r>
              <a:rPr lang="pt-PT" dirty="0"/>
              <a:t> MLR </a:t>
            </a:r>
            <a:r>
              <a:rPr lang="pt-PT" dirty="0" err="1"/>
              <a:t>and</a:t>
            </a:r>
            <a:r>
              <a:rPr lang="pt-PT" dirty="0"/>
              <a:t> </a:t>
            </a:r>
            <a:r>
              <a:rPr lang="pt-PT" dirty="0" err="1"/>
              <a:t>the</a:t>
            </a:r>
            <a:r>
              <a:rPr lang="pt-PT" dirty="0"/>
              <a:t> DR set </a:t>
            </a:r>
            <a:r>
              <a:rPr lang="pt-PT" dirty="0" err="1"/>
              <a:t>the</a:t>
            </a:r>
            <a:r>
              <a:rPr lang="pt-PT" dirty="0"/>
              <a:t> </a:t>
            </a:r>
            <a:r>
              <a:rPr lang="pt-PT" dirty="0" err="1"/>
              <a:t>ceilings</a:t>
            </a:r>
            <a:r>
              <a:rPr lang="pt-PT" dirty="0"/>
              <a:t> </a:t>
            </a:r>
            <a:r>
              <a:rPr lang="pt-PT" dirty="0" err="1"/>
              <a:t>and</a:t>
            </a:r>
            <a:r>
              <a:rPr lang="pt-PT" dirty="0"/>
              <a:t> </a:t>
            </a:r>
            <a:r>
              <a:rPr lang="pt-PT" dirty="0" err="1"/>
              <a:t>floor</a:t>
            </a:r>
            <a:r>
              <a:rPr lang="pt-PT" dirty="0"/>
              <a:t> to </a:t>
            </a:r>
            <a:r>
              <a:rPr lang="pt-PT" dirty="0" err="1"/>
              <a:t>the</a:t>
            </a:r>
            <a:r>
              <a:rPr lang="pt-PT" dirty="0"/>
              <a:t> </a:t>
            </a:r>
            <a:r>
              <a:rPr lang="pt-PT" dirty="0" err="1"/>
              <a:t>money</a:t>
            </a:r>
            <a:r>
              <a:rPr lang="pt-PT" dirty="0"/>
              <a:t> </a:t>
            </a:r>
            <a:r>
              <a:rPr lang="pt-PT" dirty="0" err="1"/>
              <a:t>market</a:t>
            </a:r>
            <a:r>
              <a:rPr lang="pt-PT" dirty="0"/>
              <a:t> rates):</a:t>
            </a:r>
          </a:p>
          <a:p>
            <a:pPr fontAlgn="base">
              <a:buFont typeface="Arial" panose="020B0604020202020204" pitchFamily="34" charset="0"/>
              <a:buChar char="•"/>
            </a:pPr>
            <a:r>
              <a:rPr lang="en-US" dirty="0">
                <a:solidFill>
                  <a:srgbClr val="191919"/>
                </a:solidFill>
                <a:latin typeface="droid_sans"/>
              </a:rPr>
              <a:t>rate on the main refinancing operations (MRO), which provide the bulk of liquidity to the banking system</a:t>
            </a:r>
          </a:p>
          <a:p>
            <a:pPr fontAlgn="base">
              <a:buFont typeface="Arial" panose="020B0604020202020204" pitchFamily="34" charset="0"/>
              <a:buChar char="•"/>
            </a:pPr>
            <a:r>
              <a:rPr lang="en-US" dirty="0">
                <a:solidFill>
                  <a:srgbClr val="191919"/>
                </a:solidFill>
                <a:latin typeface="droid_sans"/>
              </a:rPr>
              <a:t>rate on the deposit facility, which banks may use to make overnight deposits with the </a:t>
            </a:r>
            <a:r>
              <a:rPr lang="en-US" dirty="0" err="1">
                <a:solidFill>
                  <a:srgbClr val="191919"/>
                </a:solidFill>
                <a:latin typeface="droid_sans"/>
              </a:rPr>
              <a:t>Eurosystem</a:t>
            </a:r>
            <a:endParaRPr lang="en-US" dirty="0">
              <a:solidFill>
                <a:srgbClr val="191919"/>
              </a:solidFill>
              <a:latin typeface="droid_sans"/>
            </a:endParaRPr>
          </a:p>
          <a:p>
            <a:pPr fontAlgn="base">
              <a:buFont typeface="Arial" panose="020B0604020202020204" pitchFamily="34" charset="0"/>
              <a:buChar char="•"/>
            </a:pPr>
            <a:r>
              <a:rPr lang="en-US" dirty="0">
                <a:solidFill>
                  <a:srgbClr val="191919"/>
                </a:solidFill>
                <a:latin typeface="droid_sans"/>
              </a:rPr>
              <a:t>rate on the marginal lending facility, which offers overnight credit to banks from the </a:t>
            </a:r>
            <a:r>
              <a:rPr lang="en-US" dirty="0" err="1">
                <a:solidFill>
                  <a:srgbClr val="191919"/>
                </a:solidFill>
                <a:latin typeface="droid_sans"/>
              </a:rPr>
              <a:t>Eurosystem</a:t>
            </a:r>
            <a:endParaRPr lang="en-US" dirty="0">
              <a:solidFill>
                <a:srgbClr val="191919"/>
              </a:solidFill>
              <a:latin typeface="droid_sans"/>
            </a:endParaRPr>
          </a:p>
        </p:txBody>
      </p:sp>
      <p:sp>
        <p:nvSpPr>
          <p:cNvPr id="5" name="TextBox 4">
            <a:extLst>
              <a:ext uri="{FF2B5EF4-FFF2-40B4-BE49-F238E27FC236}">
                <a16:creationId xmlns:a16="http://schemas.microsoft.com/office/drawing/2014/main" id="{4A17FFDF-893E-6558-C84A-1845A364E55F}"/>
              </a:ext>
            </a:extLst>
          </p:cNvPr>
          <p:cNvSpPr txBox="1"/>
          <p:nvPr/>
        </p:nvSpPr>
        <p:spPr>
          <a:xfrm>
            <a:off x="8394857" y="2455763"/>
            <a:ext cx="3718560" cy="1477328"/>
          </a:xfrm>
          <a:prstGeom prst="rect">
            <a:avLst/>
          </a:prstGeom>
          <a:noFill/>
        </p:spPr>
        <p:txBody>
          <a:bodyPr wrap="square" rtlCol="0">
            <a:spAutoFit/>
          </a:bodyPr>
          <a:lstStyle/>
          <a:p>
            <a:r>
              <a:rPr lang="en-US" dirty="0"/>
              <a:t>EONIA (Euro Overnight Interest Average) is the money market rate as the average of interbank lending (similar for Euribor at longer maturities).</a:t>
            </a:r>
          </a:p>
        </p:txBody>
      </p:sp>
    </p:spTree>
    <p:extLst>
      <p:ext uri="{BB962C8B-B14F-4D97-AF65-F5344CB8AC3E}">
        <p14:creationId xmlns:p14="http://schemas.microsoft.com/office/powerpoint/2010/main" val="17752934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1FEDA1E-746E-426E-ABB1-9ED717B34351}"/>
              </a:ext>
            </a:extLst>
          </p:cNvPr>
          <p:cNvSpPr txBox="1"/>
          <p:nvPr/>
        </p:nvSpPr>
        <p:spPr>
          <a:xfrm>
            <a:off x="365760" y="1297008"/>
            <a:ext cx="11460480" cy="4339650"/>
          </a:xfrm>
          <a:prstGeom prst="rect">
            <a:avLst/>
          </a:prstGeom>
          <a:noFill/>
        </p:spPr>
        <p:txBody>
          <a:bodyPr wrap="square">
            <a:spAutoFit/>
          </a:bodyPr>
          <a:lstStyle/>
          <a:p>
            <a:pPr marL="285750" indent="-285750">
              <a:spcBef>
                <a:spcPts val="600"/>
              </a:spcBef>
              <a:spcAft>
                <a:spcPts val="1200"/>
              </a:spcAft>
              <a:buFont typeface="Arial" panose="020B0604020202020204" pitchFamily="34" charset="0"/>
              <a:buChar char="•"/>
            </a:pPr>
            <a:r>
              <a:rPr lang="en-GB" dirty="0"/>
              <a:t>In the euro area, the main refinancing rate (or refi) is complemented by two marginal financing rates that set a ceiling and a floor to market-rate fluctuations. These rates are sometimes called leading interest rates because they lead the market interest rate. See ECB’s page with policy interest rates: </a:t>
            </a:r>
            <a:r>
              <a:rPr lang="en-GB" dirty="0">
                <a:hlinkClick r:id="rId2"/>
              </a:rPr>
              <a:t>https://www.ecb.europa.eu/stats/policy_and_exchange_rates/key_ecb_interest_rates/html/index.en.html</a:t>
            </a:r>
            <a:r>
              <a:rPr lang="en-GB" dirty="0"/>
              <a:t> </a:t>
            </a:r>
          </a:p>
          <a:p>
            <a:pPr marL="285750" indent="-285750">
              <a:spcBef>
                <a:spcPts val="600"/>
              </a:spcBef>
              <a:spcAft>
                <a:spcPts val="1200"/>
              </a:spcAft>
              <a:buFont typeface="Arial" panose="020B0604020202020204" pitchFamily="34" charset="0"/>
              <a:buChar char="•"/>
            </a:pPr>
            <a:endParaRPr lang="en-GB" dirty="0"/>
          </a:p>
          <a:p>
            <a:pPr marL="285750" indent="-285750">
              <a:spcBef>
                <a:spcPts val="600"/>
              </a:spcBef>
              <a:spcAft>
                <a:spcPts val="1200"/>
              </a:spcAft>
              <a:buFont typeface="Arial" panose="020B0604020202020204" pitchFamily="34" charset="0"/>
              <a:buChar char="•"/>
            </a:pPr>
            <a:r>
              <a:rPr lang="en-GB" dirty="0"/>
              <a:t>Every day the ECB measures the average of interbank rates in the money-market, which is called the EONIA (Euro Overnight Interest Average), from a panel of euro area banks. The EONIA fluctuates around the refi rate. After 2021, the EONIA was replaced by the Euro Short Term Rate.</a:t>
            </a:r>
          </a:p>
          <a:p>
            <a:pPr marL="285750" indent="-285750">
              <a:spcBef>
                <a:spcPts val="600"/>
              </a:spcBef>
              <a:spcAft>
                <a:spcPts val="1200"/>
              </a:spcAft>
              <a:buFont typeface="Arial" panose="020B0604020202020204" pitchFamily="34" charset="0"/>
              <a:buChar char="•"/>
            </a:pPr>
            <a:endParaRPr lang="en-GB" dirty="0"/>
          </a:p>
          <a:p>
            <a:pPr marL="285750" indent="-285750">
              <a:spcBef>
                <a:spcPts val="600"/>
              </a:spcBef>
              <a:spcAft>
                <a:spcPts val="1200"/>
              </a:spcAft>
              <a:buFont typeface="Arial" panose="020B0604020202020204" pitchFamily="34" charset="0"/>
              <a:buChar char="•"/>
            </a:pPr>
            <a:r>
              <a:rPr lang="en-GB" dirty="0"/>
              <a:t>The ECB reference interbank rate for longer periods (1 week to 1 year) is known as EURIBOR (Euro Interbank Offered Rate) and determines interest rates operated by commercial banks on loans to firms and households. Every day the ECB measures the average of the EURIBOR for the different maturities (1week, 2 weeks, 1 month,…, 1 year)</a:t>
            </a:r>
          </a:p>
        </p:txBody>
      </p:sp>
      <p:sp>
        <p:nvSpPr>
          <p:cNvPr id="7" name="TextBox 6">
            <a:extLst>
              <a:ext uri="{FF2B5EF4-FFF2-40B4-BE49-F238E27FC236}">
                <a16:creationId xmlns:a16="http://schemas.microsoft.com/office/drawing/2014/main" id="{E6A7E215-9F99-4AD3-AE78-9C84022738B7}"/>
              </a:ext>
            </a:extLst>
          </p:cNvPr>
          <p:cNvSpPr txBox="1"/>
          <p:nvPr/>
        </p:nvSpPr>
        <p:spPr>
          <a:xfrm>
            <a:off x="701040" y="379214"/>
            <a:ext cx="6096000" cy="461665"/>
          </a:xfrm>
          <a:prstGeom prst="rect">
            <a:avLst/>
          </a:prstGeom>
          <a:noFill/>
        </p:spPr>
        <p:txBody>
          <a:bodyPr wrap="square">
            <a:spAutoFit/>
          </a:bodyPr>
          <a:lstStyle/>
          <a:p>
            <a:r>
              <a:rPr lang="en-GB" sz="2400" b="1" dirty="0"/>
              <a:t>Liquidity provision by Central Banks</a:t>
            </a:r>
            <a:endParaRPr lang="en-US" sz="2400" dirty="0"/>
          </a:p>
        </p:txBody>
      </p:sp>
    </p:spTree>
    <p:extLst>
      <p:ext uri="{BB962C8B-B14F-4D97-AF65-F5344CB8AC3E}">
        <p14:creationId xmlns:p14="http://schemas.microsoft.com/office/powerpoint/2010/main" val="20179394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1FEDA1E-746E-426E-ABB1-9ED717B34351}"/>
              </a:ext>
            </a:extLst>
          </p:cNvPr>
          <p:cNvSpPr txBox="1"/>
          <p:nvPr/>
        </p:nvSpPr>
        <p:spPr>
          <a:xfrm>
            <a:off x="365760" y="889843"/>
            <a:ext cx="11460480" cy="4801314"/>
          </a:xfrm>
          <a:prstGeom prst="rect">
            <a:avLst/>
          </a:prstGeom>
          <a:noFill/>
        </p:spPr>
        <p:txBody>
          <a:bodyPr wrap="square">
            <a:spAutoFit/>
          </a:bodyPr>
          <a:lstStyle/>
          <a:p>
            <a:pPr marL="285750" indent="-285750" algn="just">
              <a:buFont typeface="Arial" panose="020B0604020202020204" pitchFamily="34" charset="0"/>
              <a:buChar char="•"/>
            </a:pPr>
            <a:r>
              <a:rPr lang="en-GB" dirty="0"/>
              <a:t>By the late 1990s, a near-consensus was achieved that monetary policy should be geared towards </a:t>
            </a:r>
            <a:r>
              <a:rPr lang="en-GB" b="1" dirty="0"/>
              <a:t>price stability.</a:t>
            </a:r>
            <a:r>
              <a:rPr lang="en-GB" dirty="0"/>
              <a:t> After the recent financial crisis of 2008, there was an additional effort from central banks both to convey and make certain their role of guarantors of </a:t>
            </a:r>
            <a:r>
              <a:rPr lang="en-GB" b="1" dirty="0"/>
              <a:t>financial stability</a:t>
            </a:r>
          </a:p>
          <a:p>
            <a:pPr marL="285750" indent="-285750" algn="just">
              <a:buFont typeface="Arial" panose="020B0604020202020204" pitchFamily="34" charset="0"/>
              <a:buChar char="•"/>
            </a:pPr>
            <a:endParaRPr lang="en-GB" b="1" dirty="0"/>
          </a:p>
          <a:p>
            <a:pPr marL="285750" indent="-285750" algn="just">
              <a:spcBef>
                <a:spcPts val="0"/>
              </a:spcBef>
              <a:buFont typeface="Arial" panose="020B0604020202020204" pitchFamily="34" charset="0"/>
              <a:buChar char="•"/>
            </a:pPr>
            <a:r>
              <a:rPr lang="en-GB" dirty="0"/>
              <a:t>The dramatic worsening of the economic situation in the aftermath of the 2008 financial crisis led MP to change the conventional course; this was reinforced with the covid-19 pandemic</a:t>
            </a:r>
          </a:p>
          <a:p>
            <a:pPr marL="285750" indent="-285750" algn="just">
              <a:buFont typeface="Arial" panose="020B0604020202020204" pitchFamily="34" charset="0"/>
              <a:buChar char="•"/>
            </a:pPr>
            <a:endParaRPr lang="en-GB" dirty="0"/>
          </a:p>
          <a:p>
            <a:pPr marL="285750" indent="-285750" algn="just">
              <a:buFont typeface="Arial" panose="020B0604020202020204" pitchFamily="34" charset="0"/>
              <a:buChar char="•"/>
            </a:pPr>
            <a:endParaRPr lang="en-GB" dirty="0"/>
          </a:p>
          <a:p>
            <a:pPr marL="285750" indent="-285750" algn="just">
              <a:spcBef>
                <a:spcPts val="0"/>
              </a:spcBef>
              <a:buFont typeface="Arial" panose="020B0604020202020204" pitchFamily="34" charset="0"/>
              <a:buChar char="•"/>
            </a:pPr>
            <a:r>
              <a:rPr lang="en-GB" dirty="0"/>
              <a:t>CBs unconventional measures included, beyond short-term lending to banks, two main initiatives: </a:t>
            </a:r>
          </a:p>
          <a:p>
            <a:pPr marL="742950" lvl="1" indent="-285750" algn="just">
              <a:spcBef>
                <a:spcPts val="0"/>
              </a:spcBef>
              <a:buFont typeface="Arial" panose="020B0604020202020204" pitchFamily="34" charset="0"/>
              <a:buChar char="•"/>
            </a:pPr>
            <a:r>
              <a:rPr lang="en-GB" dirty="0"/>
              <a:t>direct provision of liquidity to nonfinancial companies through the purchase of short-term securities as a result of the paralyzed banking system</a:t>
            </a:r>
          </a:p>
          <a:p>
            <a:pPr marL="742950" lvl="1" indent="-285750" algn="just">
              <a:spcBef>
                <a:spcPts val="0"/>
              </a:spcBef>
              <a:buFont typeface="Arial" panose="020B0604020202020204" pitchFamily="34" charset="0"/>
              <a:buChar char="•"/>
            </a:pPr>
            <a:r>
              <a:rPr lang="en-GB" dirty="0"/>
              <a:t>credit easing or quantitative easing by  buying longer-term securities such as government bonds in order to keep the asset market operating and lower longer-term interest rates</a:t>
            </a:r>
          </a:p>
          <a:p>
            <a:pPr marL="285750" indent="-285750" algn="just">
              <a:buFont typeface="Arial" panose="020B0604020202020204" pitchFamily="34" charset="0"/>
              <a:buChar char="•"/>
            </a:pPr>
            <a:endParaRPr lang="en-GB" dirty="0"/>
          </a:p>
          <a:p>
            <a:pPr marL="285750" indent="-285750" algn="just">
              <a:buFont typeface="Arial" panose="020B0604020202020204" pitchFamily="34" charset="0"/>
              <a:buChar char="•"/>
            </a:pPr>
            <a:r>
              <a:rPr lang="en-GB" dirty="0"/>
              <a:t>One of the most relevant aspects of the evolution of monetary policy is its increasing sophistication and the growing importance of </a:t>
            </a:r>
            <a:r>
              <a:rPr lang="en-GB" b="1" dirty="0"/>
              <a:t>credible communication and transparency of CBs </a:t>
            </a:r>
            <a:r>
              <a:rPr lang="en-GB" dirty="0"/>
              <a:t>to market participants and private agents (rules-based approach to avoid time-inconsistency)</a:t>
            </a:r>
          </a:p>
        </p:txBody>
      </p:sp>
      <p:sp>
        <p:nvSpPr>
          <p:cNvPr id="7" name="TextBox 6">
            <a:extLst>
              <a:ext uri="{FF2B5EF4-FFF2-40B4-BE49-F238E27FC236}">
                <a16:creationId xmlns:a16="http://schemas.microsoft.com/office/drawing/2014/main" id="{E6A7E215-9F99-4AD3-AE78-9C84022738B7}"/>
              </a:ext>
            </a:extLst>
          </p:cNvPr>
          <p:cNvSpPr txBox="1"/>
          <p:nvPr/>
        </p:nvSpPr>
        <p:spPr>
          <a:xfrm>
            <a:off x="365760" y="226814"/>
            <a:ext cx="6096000" cy="461665"/>
          </a:xfrm>
          <a:prstGeom prst="rect">
            <a:avLst/>
          </a:prstGeom>
          <a:noFill/>
        </p:spPr>
        <p:txBody>
          <a:bodyPr wrap="square">
            <a:spAutoFit/>
          </a:bodyPr>
          <a:lstStyle/>
          <a:p>
            <a:r>
              <a:rPr lang="en-GB" sz="2400" b="1" dirty="0"/>
              <a:t>The role of Central banks in monetary policy </a:t>
            </a:r>
            <a:endParaRPr lang="en-US" sz="2400" dirty="0"/>
          </a:p>
        </p:txBody>
      </p:sp>
    </p:spTree>
    <p:extLst>
      <p:ext uri="{BB962C8B-B14F-4D97-AF65-F5344CB8AC3E}">
        <p14:creationId xmlns:p14="http://schemas.microsoft.com/office/powerpoint/2010/main" val="32851234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ção de Conteúdo 2"/>
          <p:cNvSpPr>
            <a:spLocks noGrp="1"/>
          </p:cNvSpPr>
          <p:nvPr>
            <p:ph idx="1"/>
          </p:nvPr>
        </p:nvSpPr>
        <p:spPr>
          <a:xfrm>
            <a:off x="401263" y="1312676"/>
            <a:ext cx="11389473" cy="4714010"/>
          </a:xfrm>
        </p:spPr>
        <p:txBody>
          <a:bodyPr>
            <a:noAutofit/>
          </a:bodyPr>
          <a:lstStyle/>
          <a:p>
            <a:pPr algn="just">
              <a:spcBef>
                <a:spcPts val="600"/>
              </a:spcBef>
              <a:spcAft>
                <a:spcPts val="600"/>
              </a:spcAft>
            </a:pPr>
            <a:r>
              <a:rPr lang="en-GB" sz="2200" dirty="0"/>
              <a:t>In normal times banks extend credit to each other, and CB “only” monitors the process and influences interest rates through the provision of limited liquidity to the banking system </a:t>
            </a:r>
          </a:p>
          <a:p>
            <a:pPr algn="just">
              <a:spcBef>
                <a:spcPts val="600"/>
              </a:spcBef>
              <a:spcAft>
                <a:spcPts val="600"/>
              </a:spcAft>
            </a:pPr>
            <a:endParaRPr lang="en-GB" sz="2200" dirty="0"/>
          </a:p>
          <a:p>
            <a:pPr algn="just">
              <a:spcBef>
                <a:spcPts val="600"/>
              </a:spcBef>
              <a:spcAft>
                <a:spcPts val="600"/>
              </a:spcAft>
            </a:pPr>
            <a:r>
              <a:rPr lang="en-GB" sz="2200" dirty="0"/>
              <a:t>However, when banks are unwilling to lend to each other - e.g. because potential lenders are uncertain of the ability of the borrowers to repay their debts, or because they themselves prefer to hoard cash in anticipation of future shortages -, CBs need to intervene in order to prevent </a:t>
            </a:r>
            <a:r>
              <a:rPr lang="en-GB" sz="2200" b="1" dirty="0"/>
              <a:t>liquidity crises (i.e. to ensure financial stability)</a:t>
            </a:r>
          </a:p>
          <a:p>
            <a:pPr algn="just">
              <a:spcBef>
                <a:spcPts val="600"/>
              </a:spcBef>
              <a:spcAft>
                <a:spcPts val="600"/>
              </a:spcAft>
            </a:pPr>
            <a:endParaRPr lang="en-GB" sz="2200" dirty="0"/>
          </a:p>
          <a:p>
            <a:pPr algn="just">
              <a:spcBef>
                <a:spcPts val="600"/>
              </a:spcBef>
              <a:spcAft>
                <a:spcPts val="600"/>
              </a:spcAft>
            </a:pPr>
            <a:r>
              <a:rPr lang="en-GB" sz="2200" dirty="0"/>
              <a:t>Liquidity crises tend to be caused by financial shocks. A revealing example was the US subprime credit crisis with initial signs apparent in summer 2007, causing fear that major banks would face funding problems and even bankruptcy. The result was a decline in the interbank liquidity provision because commercial banks were not lending to each other. </a:t>
            </a:r>
          </a:p>
          <a:p>
            <a:pPr algn="just">
              <a:spcBef>
                <a:spcPts val="600"/>
              </a:spcBef>
              <a:spcAft>
                <a:spcPts val="600"/>
              </a:spcAft>
            </a:pPr>
            <a:r>
              <a:rPr lang="en-GB" sz="2200" dirty="0"/>
              <a:t>More recently, Covid19 has also created a liquidity crisis. </a:t>
            </a:r>
          </a:p>
        </p:txBody>
      </p:sp>
      <p:sp>
        <p:nvSpPr>
          <p:cNvPr id="4" name="Rectangle 3"/>
          <p:cNvSpPr/>
          <p:nvPr/>
        </p:nvSpPr>
        <p:spPr>
          <a:xfrm>
            <a:off x="429488" y="454176"/>
            <a:ext cx="3682355" cy="523220"/>
          </a:xfrm>
          <a:prstGeom prst="rect">
            <a:avLst/>
          </a:prstGeom>
        </p:spPr>
        <p:txBody>
          <a:bodyPr wrap="none">
            <a:spAutoFit/>
          </a:bodyPr>
          <a:lstStyle/>
          <a:p>
            <a:pPr algn="just">
              <a:spcBef>
                <a:spcPts val="600"/>
              </a:spcBef>
              <a:spcAft>
                <a:spcPts val="600"/>
              </a:spcAft>
            </a:pPr>
            <a:r>
              <a:rPr lang="en-GB" sz="2800" b="1" dirty="0"/>
              <a:t>Liquidity in stress times</a:t>
            </a:r>
          </a:p>
        </p:txBody>
      </p:sp>
    </p:spTree>
    <p:extLst>
      <p:ext uri="{BB962C8B-B14F-4D97-AF65-F5344CB8AC3E}">
        <p14:creationId xmlns:p14="http://schemas.microsoft.com/office/powerpoint/2010/main" val="14466602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245856"/>
            <a:ext cx="10515600" cy="787814"/>
          </a:xfrm>
        </p:spPr>
        <p:txBody>
          <a:bodyPr>
            <a:noAutofit/>
          </a:bodyPr>
          <a:lstStyle/>
          <a:p>
            <a:r>
              <a:rPr lang="en-GB" sz="3200" b="1" dirty="0">
                <a:latin typeface="+mn-lt"/>
              </a:rPr>
              <a:t>4.1.2	The objectives of monetary policy</a:t>
            </a:r>
            <a:endParaRPr lang="pt-PT" sz="3200" b="1" dirty="0">
              <a:latin typeface="+mn-lt"/>
            </a:endParaRPr>
          </a:p>
        </p:txBody>
      </p:sp>
      <p:sp>
        <p:nvSpPr>
          <p:cNvPr id="3" name="Marcador de Posição de Conteúdo 2"/>
          <p:cNvSpPr>
            <a:spLocks noGrp="1"/>
          </p:cNvSpPr>
          <p:nvPr>
            <p:ph idx="1"/>
          </p:nvPr>
        </p:nvSpPr>
        <p:spPr>
          <a:xfrm>
            <a:off x="838200" y="1574344"/>
            <a:ext cx="10924309" cy="4795424"/>
          </a:xfrm>
        </p:spPr>
        <p:txBody>
          <a:bodyPr>
            <a:normAutofit/>
          </a:bodyPr>
          <a:lstStyle/>
          <a:p>
            <a:pPr marL="457200" lvl="0" indent="-457200">
              <a:spcBef>
                <a:spcPts val="1200"/>
              </a:spcBef>
              <a:spcAft>
                <a:spcPts val="1200"/>
              </a:spcAft>
              <a:buFont typeface="+mj-lt"/>
              <a:buAutoNum type="arabicPeriod"/>
            </a:pPr>
            <a:r>
              <a:rPr lang="en-US" b="1" dirty="0"/>
              <a:t>Price stability </a:t>
            </a:r>
            <a:endParaRPr lang="en-GB" dirty="0"/>
          </a:p>
          <a:p>
            <a:pPr marL="457200" lvl="0" indent="-457200" algn="just">
              <a:spcBef>
                <a:spcPts val="1200"/>
              </a:spcBef>
              <a:spcAft>
                <a:spcPts val="1200"/>
              </a:spcAft>
              <a:buFont typeface="+mj-lt"/>
              <a:buAutoNum type="arabicPeriod"/>
            </a:pPr>
            <a:r>
              <a:rPr lang="en-US" b="1" dirty="0"/>
              <a:t>Exchange-rate stability</a:t>
            </a:r>
            <a:endParaRPr lang="en-GB" dirty="0"/>
          </a:p>
          <a:p>
            <a:pPr marL="457200" lvl="0" indent="-457200" algn="just">
              <a:spcBef>
                <a:spcPts val="1200"/>
              </a:spcBef>
              <a:spcAft>
                <a:spcPts val="1200"/>
              </a:spcAft>
              <a:buFont typeface="+mj-lt"/>
              <a:buAutoNum type="arabicPeriod"/>
            </a:pPr>
            <a:r>
              <a:rPr lang="en-US" b="1" dirty="0"/>
              <a:t>Output stabilization</a:t>
            </a:r>
            <a:endParaRPr lang="en-GB" dirty="0"/>
          </a:p>
          <a:p>
            <a:pPr marL="457200" lvl="0" indent="-457200" algn="just">
              <a:spcBef>
                <a:spcPts val="1200"/>
              </a:spcBef>
              <a:spcAft>
                <a:spcPts val="1200"/>
              </a:spcAft>
              <a:buFont typeface="+mj-lt"/>
              <a:buAutoNum type="arabicPeriod"/>
            </a:pPr>
            <a:r>
              <a:rPr lang="en-US" b="1" dirty="0"/>
              <a:t>Financial stability</a:t>
            </a:r>
          </a:p>
          <a:p>
            <a:pPr algn="just">
              <a:spcBef>
                <a:spcPts val="1200"/>
              </a:spcBef>
              <a:spcAft>
                <a:spcPts val="1200"/>
              </a:spcAft>
            </a:pPr>
            <a:endParaRPr lang="en-GB" dirty="0"/>
          </a:p>
        </p:txBody>
      </p:sp>
    </p:spTree>
    <p:extLst>
      <p:ext uri="{BB962C8B-B14F-4D97-AF65-F5344CB8AC3E}">
        <p14:creationId xmlns:p14="http://schemas.microsoft.com/office/powerpoint/2010/main" val="34745293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777875"/>
          </a:xfrm>
        </p:spPr>
        <p:txBody>
          <a:bodyPr>
            <a:normAutofit/>
          </a:bodyPr>
          <a:lstStyle/>
          <a:p>
            <a:r>
              <a:rPr lang="en-US" sz="3600" b="1" dirty="0">
                <a:latin typeface="+mn-lt"/>
              </a:rPr>
              <a:t>Topics covered in chapter 4 - Monetary policy</a:t>
            </a:r>
            <a:endParaRPr lang="pt-PT" sz="3600" b="1" dirty="0">
              <a:latin typeface="+mn-lt"/>
            </a:endParaRPr>
          </a:p>
        </p:txBody>
      </p:sp>
      <p:sp>
        <p:nvSpPr>
          <p:cNvPr id="3" name="Marcador de Posição de Conteúdo 2"/>
          <p:cNvSpPr>
            <a:spLocks noGrp="1"/>
          </p:cNvSpPr>
          <p:nvPr>
            <p:ph idx="1"/>
          </p:nvPr>
        </p:nvSpPr>
        <p:spPr>
          <a:xfrm>
            <a:off x="838200" y="1628775"/>
            <a:ext cx="10515600" cy="2957739"/>
          </a:xfrm>
        </p:spPr>
        <p:txBody>
          <a:bodyPr>
            <a:noAutofit/>
          </a:bodyPr>
          <a:lstStyle/>
          <a:p>
            <a:pPr>
              <a:lnSpc>
                <a:spcPct val="100000"/>
              </a:lnSpc>
              <a:spcBef>
                <a:spcPts val="600"/>
              </a:spcBef>
              <a:spcAft>
                <a:spcPts val="600"/>
              </a:spcAft>
            </a:pPr>
            <a:r>
              <a:rPr lang="en-GB" sz="2400" dirty="0"/>
              <a:t>Brief historical overview</a:t>
            </a:r>
          </a:p>
          <a:p>
            <a:pPr>
              <a:lnSpc>
                <a:spcPct val="100000"/>
              </a:lnSpc>
              <a:spcBef>
                <a:spcPts val="600"/>
              </a:spcBef>
              <a:spcAft>
                <a:spcPts val="600"/>
              </a:spcAft>
            </a:pPr>
            <a:r>
              <a:rPr lang="en-GB" sz="2400" dirty="0"/>
              <a:t>The objectives of monetary policy </a:t>
            </a:r>
          </a:p>
          <a:p>
            <a:pPr>
              <a:lnSpc>
                <a:spcPct val="100000"/>
              </a:lnSpc>
              <a:spcBef>
                <a:spcPts val="600"/>
              </a:spcBef>
              <a:spcAft>
                <a:spcPts val="600"/>
              </a:spcAft>
            </a:pPr>
            <a:r>
              <a:rPr lang="en-GB" sz="2400" dirty="0"/>
              <a:t>What do central banks do? </a:t>
            </a:r>
          </a:p>
          <a:p>
            <a:pPr>
              <a:lnSpc>
                <a:spcPct val="100000"/>
              </a:lnSpc>
              <a:spcBef>
                <a:spcPts val="600"/>
              </a:spcBef>
              <a:spcAft>
                <a:spcPts val="600"/>
              </a:spcAft>
            </a:pPr>
            <a:r>
              <a:rPr lang="en-GB" sz="2400" dirty="0"/>
              <a:t>Principles and theories underpinning monetary policy (the why)</a:t>
            </a:r>
            <a:endParaRPr lang="en-GB" sz="2400" i="1" dirty="0"/>
          </a:p>
          <a:p>
            <a:pPr>
              <a:lnSpc>
                <a:spcPct val="100000"/>
              </a:lnSpc>
              <a:spcBef>
                <a:spcPts val="600"/>
              </a:spcBef>
              <a:spcAft>
                <a:spcPts val="600"/>
              </a:spcAft>
            </a:pPr>
            <a:r>
              <a:rPr lang="en-GB" sz="2400" dirty="0"/>
              <a:t>Transmission channels underpinning monetary policy (the how)</a:t>
            </a:r>
            <a:endParaRPr lang="en-GB" sz="2400" i="1" dirty="0"/>
          </a:p>
          <a:p>
            <a:pPr marL="0" indent="0">
              <a:spcBef>
                <a:spcPts val="0"/>
              </a:spcBef>
              <a:buNone/>
            </a:pPr>
            <a:endParaRPr lang="en-GB" sz="2400" i="1" dirty="0"/>
          </a:p>
        </p:txBody>
      </p:sp>
    </p:spTree>
    <p:extLst>
      <p:ext uri="{BB962C8B-B14F-4D97-AF65-F5344CB8AC3E}">
        <p14:creationId xmlns:p14="http://schemas.microsoft.com/office/powerpoint/2010/main" val="14455190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245856"/>
            <a:ext cx="10515600" cy="787814"/>
          </a:xfrm>
        </p:spPr>
        <p:txBody>
          <a:bodyPr>
            <a:noAutofit/>
          </a:bodyPr>
          <a:lstStyle/>
          <a:p>
            <a:r>
              <a:rPr lang="en-GB" sz="3200" b="1" dirty="0">
                <a:latin typeface="+mn-lt"/>
              </a:rPr>
              <a:t>4.1.2	The objectives of monetary policy</a:t>
            </a:r>
            <a:endParaRPr lang="pt-PT" sz="3200" b="1" dirty="0">
              <a:latin typeface="+mn-lt"/>
            </a:endParaRPr>
          </a:p>
        </p:txBody>
      </p:sp>
      <p:sp>
        <p:nvSpPr>
          <p:cNvPr id="3" name="Marcador de Posição de Conteúdo 2"/>
          <p:cNvSpPr>
            <a:spLocks noGrp="1"/>
          </p:cNvSpPr>
          <p:nvPr>
            <p:ph idx="1"/>
          </p:nvPr>
        </p:nvSpPr>
        <p:spPr>
          <a:xfrm>
            <a:off x="429491" y="1274094"/>
            <a:ext cx="10924309" cy="4795424"/>
          </a:xfrm>
        </p:spPr>
        <p:txBody>
          <a:bodyPr>
            <a:normAutofit/>
          </a:bodyPr>
          <a:lstStyle/>
          <a:p>
            <a:pPr algn="just">
              <a:spcBef>
                <a:spcPts val="0"/>
              </a:spcBef>
            </a:pPr>
            <a:r>
              <a:rPr lang="en-GB" sz="2200" dirty="0"/>
              <a:t>The objectives that CBs should pursue constitute their mandate; they have varied over time and are still a matter of discussion among politicians and economists </a:t>
            </a:r>
          </a:p>
          <a:p>
            <a:pPr algn="just">
              <a:spcBef>
                <a:spcPts val="0"/>
              </a:spcBef>
            </a:pPr>
            <a:endParaRPr lang="en-GB" sz="2200" dirty="0"/>
          </a:p>
          <a:p>
            <a:pPr algn="just">
              <a:spcBef>
                <a:spcPts val="0"/>
              </a:spcBef>
            </a:pPr>
            <a:r>
              <a:rPr lang="en-GB" sz="2200" dirty="0"/>
              <a:t>One of the lessons drawn from the inflation of the 1970s and the 1980s has been that central banks ought to be given more precise objectives; price stability emerged as the dominant one </a:t>
            </a:r>
          </a:p>
          <a:p>
            <a:pPr algn="just">
              <a:spcBef>
                <a:spcPts val="0"/>
              </a:spcBef>
            </a:pPr>
            <a:endParaRPr lang="en-GB" sz="2200" dirty="0"/>
          </a:p>
          <a:p>
            <a:pPr algn="just">
              <a:spcBef>
                <a:spcPts val="0"/>
              </a:spcBef>
            </a:pPr>
            <a:r>
              <a:rPr lang="en-GB" sz="2200" dirty="0"/>
              <a:t>However, not all CBs have a mandate focused on price stability and those that do may have to pursue other objectives simultaneously</a:t>
            </a:r>
          </a:p>
          <a:p>
            <a:pPr algn="just">
              <a:spcBef>
                <a:spcPts val="0"/>
              </a:spcBef>
            </a:pPr>
            <a:endParaRPr lang="en-GB" sz="2200" dirty="0"/>
          </a:p>
          <a:p>
            <a:pPr algn="just">
              <a:spcBef>
                <a:spcPts val="0"/>
              </a:spcBef>
            </a:pPr>
            <a:r>
              <a:rPr lang="en-GB" sz="2200" dirty="0"/>
              <a:t>The financial crisis of 2007-09 opened a discussion on whether CBs should be less focused on controlling price inflation and gear monetary policy more towards financial stability</a:t>
            </a:r>
          </a:p>
          <a:p>
            <a:pPr algn="just">
              <a:spcBef>
                <a:spcPts val="0"/>
              </a:spcBef>
            </a:pPr>
            <a:endParaRPr lang="en-GB" sz="2200" dirty="0"/>
          </a:p>
        </p:txBody>
      </p:sp>
    </p:spTree>
    <p:extLst>
      <p:ext uri="{BB962C8B-B14F-4D97-AF65-F5344CB8AC3E}">
        <p14:creationId xmlns:p14="http://schemas.microsoft.com/office/powerpoint/2010/main" val="25948761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245856"/>
            <a:ext cx="10515600" cy="787814"/>
          </a:xfrm>
        </p:spPr>
        <p:txBody>
          <a:bodyPr>
            <a:noAutofit/>
          </a:bodyPr>
          <a:lstStyle/>
          <a:p>
            <a:r>
              <a:rPr lang="en-GB" sz="3200" b="1" dirty="0">
                <a:latin typeface="+mn-lt"/>
              </a:rPr>
              <a:t>4.1.2	The objectives of monetary policy</a:t>
            </a:r>
            <a:endParaRPr lang="pt-PT" sz="3200" b="1" dirty="0">
              <a:latin typeface="+mn-lt"/>
            </a:endParaRPr>
          </a:p>
        </p:txBody>
      </p:sp>
      <p:sp>
        <p:nvSpPr>
          <p:cNvPr id="3" name="Marcador de Posição de Conteúdo 2"/>
          <p:cNvSpPr>
            <a:spLocks noGrp="1"/>
          </p:cNvSpPr>
          <p:nvPr>
            <p:ph idx="1"/>
          </p:nvPr>
        </p:nvSpPr>
        <p:spPr>
          <a:xfrm>
            <a:off x="838200" y="1574344"/>
            <a:ext cx="10924309" cy="4795424"/>
          </a:xfrm>
        </p:spPr>
        <p:txBody>
          <a:bodyPr>
            <a:normAutofit/>
          </a:bodyPr>
          <a:lstStyle/>
          <a:p>
            <a:pPr marL="457200" lvl="0" indent="-457200">
              <a:spcBef>
                <a:spcPts val="1200"/>
              </a:spcBef>
              <a:spcAft>
                <a:spcPts val="1200"/>
              </a:spcAft>
              <a:buFont typeface="+mj-lt"/>
              <a:buAutoNum type="arabicPeriod"/>
            </a:pPr>
            <a:r>
              <a:rPr lang="en-US" b="1" dirty="0"/>
              <a:t>Price stability</a:t>
            </a:r>
            <a:endParaRPr lang="en-GB" dirty="0"/>
          </a:p>
          <a:p>
            <a:pPr marL="457200" lvl="0" indent="-457200" algn="just">
              <a:spcBef>
                <a:spcPts val="1200"/>
              </a:spcBef>
              <a:spcAft>
                <a:spcPts val="1200"/>
              </a:spcAft>
              <a:buFont typeface="+mj-lt"/>
              <a:buAutoNum type="arabicPeriod"/>
            </a:pPr>
            <a:r>
              <a:rPr lang="en-US" b="1" dirty="0"/>
              <a:t>Exchange-rate stability</a:t>
            </a:r>
            <a:endParaRPr lang="en-GB" dirty="0"/>
          </a:p>
          <a:p>
            <a:pPr marL="457200" lvl="0" indent="-457200" algn="just">
              <a:spcBef>
                <a:spcPts val="1200"/>
              </a:spcBef>
              <a:spcAft>
                <a:spcPts val="1200"/>
              </a:spcAft>
              <a:buFont typeface="+mj-lt"/>
              <a:buAutoNum type="arabicPeriod"/>
            </a:pPr>
            <a:r>
              <a:rPr lang="en-US" b="1" dirty="0"/>
              <a:t>Output stabilization</a:t>
            </a:r>
            <a:endParaRPr lang="en-GB" dirty="0"/>
          </a:p>
          <a:p>
            <a:pPr marL="457200" lvl="0" indent="-457200" algn="just">
              <a:spcBef>
                <a:spcPts val="1200"/>
              </a:spcBef>
              <a:spcAft>
                <a:spcPts val="1200"/>
              </a:spcAft>
              <a:buFont typeface="+mj-lt"/>
              <a:buAutoNum type="arabicPeriod"/>
            </a:pPr>
            <a:r>
              <a:rPr lang="en-US" b="1" dirty="0"/>
              <a:t>Financial stability</a:t>
            </a:r>
          </a:p>
          <a:p>
            <a:pPr marL="457200" lvl="0" indent="-457200" algn="just">
              <a:spcBef>
                <a:spcPts val="1200"/>
              </a:spcBef>
              <a:spcAft>
                <a:spcPts val="1200"/>
              </a:spcAft>
              <a:buFont typeface="+mj-lt"/>
              <a:buAutoNum type="arabicPeriod"/>
            </a:pPr>
            <a:endParaRPr lang="pt-PT" b="1" dirty="0"/>
          </a:p>
          <a:p>
            <a:pPr marL="0" lvl="0" indent="0" algn="just">
              <a:spcBef>
                <a:spcPts val="1200"/>
              </a:spcBef>
              <a:spcAft>
                <a:spcPts val="1200"/>
              </a:spcAft>
              <a:buNone/>
            </a:pPr>
            <a:r>
              <a:rPr lang="pt-PT" dirty="0">
                <a:solidFill>
                  <a:srgbClr val="FF0000"/>
                </a:solidFill>
              </a:rPr>
              <a:t>I </a:t>
            </a:r>
            <a:r>
              <a:rPr lang="pt-PT" dirty="0" err="1">
                <a:solidFill>
                  <a:srgbClr val="FF0000"/>
                </a:solidFill>
              </a:rPr>
              <a:t>will</a:t>
            </a:r>
            <a:r>
              <a:rPr lang="pt-PT" dirty="0">
                <a:solidFill>
                  <a:srgbClr val="FF0000"/>
                </a:solidFill>
              </a:rPr>
              <a:t> </a:t>
            </a:r>
            <a:r>
              <a:rPr lang="pt-PT" dirty="0" err="1">
                <a:solidFill>
                  <a:srgbClr val="FF0000"/>
                </a:solidFill>
              </a:rPr>
              <a:t>talk</a:t>
            </a:r>
            <a:r>
              <a:rPr lang="pt-PT" dirty="0">
                <a:solidFill>
                  <a:srgbClr val="FF0000"/>
                </a:solidFill>
              </a:rPr>
              <a:t> </a:t>
            </a:r>
            <a:r>
              <a:rPr lang="pt-PT" dirty="0" err="1">
                <a:solidFill>
                  <a:srgbClr val="FF0000"/>
                </a:solidFill>
              </a:rPr>
              <a:t>about</a:t>
            </a:r>
            <a:r>
              <a:rPr lang="pt-PT" dirty="0">
                <a:solidFill>
                  <a:srgbClr val="FF0000"/>
                </a:solidFill>
              </a:rPr>
              <a:t> 1) and 4)  </a:t>
            </a:r>
            <a:r>
              <a:rPr lang="pt-PT" dirty="0" err="1">
                <a:solidFill>
                  <a:srgbClr val="FF0000"/>
                </a:solidFill>
              </a:rPr>
              <a:t>first</a:t>
            </a:r>
            <a:endParaRPr lang="en-GB" dirty="0">
              <a:solidFill>
                <a:srgbClr val="FF0000"/>
              </a:solidFill>
            </a:endParaRPr>
          </a:p>
          <a:p>
            <a:pPr algn="just">
              <a:spcBef>
                <a:spcPts val="1200"/>
              </a:spcBef>
              <a:spcAft>
                <a:spcPts val="1200"/>
              </a:spcAft>
            </a:pPr>
            <a:endParaRPr lang="en-GB" dirty="0"/>
          </a:p>
        </p:txBody>
      </p:sp>
    </p:spTree>
    <p:extLst>
      <p:ext uri="{BB962C8B-B14F-4D97-AF65-F5344CB8AC3E}">
        <p14:creationId xmlns:p14="http://schemas.microsoft.com/office/powerpoint/2010/main" val="12099696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245856"/>
            <a:ext cx="10515600" cy="787814"/>
          </a:xfrm>
        </p:spPr>
        <p:txBody>
          <a:bodyPr>
            <a:noAutofit/>
          </a:bodyPr>
          <a:lstStyle/>
          <a:p>
            <a:r>
              <a:rPr lang="en-GB" sz="3200" b="1" dirty="0">
                <a:latin typeface="+mn-lt"/>
              </a:rPr>
              <a:t>4.1.2	The objectives of monetary policy</a:t>
            </a:r>
            <a:endParaRPr lang="pt-PT" sz="3200" b="1" dirty="0">
              <a:latin typeface="+mn-lt"/>
            </a:endParaRPr>
          </a:p>
        </p:txBody>
      </p:sp>
      <p:sp>
        <p:nvSpPr>
          <p:cNvPr id="4" name="Rectangle 3"/>
          <p:cNvSpPr/>
          <p:nvPr/>
        </p:nvSpPr>
        <p:spPr>
          <a:xfrm>
            <a:off x="429488" y="1030112"/>
            <a:ext cx="5784042" cy="523220"/>
          </a:xfrm>
          <a:prstGeom prst="rect">
            <a:avLst/>
          </a:prstGeom>
        </p:spPr>
        <p:txBody>
          <a:bodyPr wrap="square">
            <a:spAutoFit/>
          </a:bodyPr>
          <a:lstStyle/>
          <a:p>
            <a:pPr lvl="0" algn="just">
              <a:spcBef>
                <a:spcPts val="600"/>
              </a:spcBef>
              <a:spcAft>
                <a:spcPts val="600"/>
              </a:spcAft>
            </a:pPr>
            <a:r>
              <a:rPr lang="en-GB" sz="2800" b="1" dirty="0"/>
              <a:t>1. </a:t>
            </a:r>
            <a:r>
              <a:rPr lang="en-US" sz="2800" b="1" dirty="0"/>
              <a:t>Price stability</a:t>
            </a:r>
            <a:endParaRPr lang="en-GB" sz="2800" dirty="0"/>
          </a:p>
        </p:txBody>
      </p:sp>
      <p:pic>
        <p:nvPicPr>
          <p:cNvPr id="6" name="Picture 1" descr="File:US Inflation.png">
            <a:hlinkClick r:id="rId2"/>
            <a:extLst>
              <a:ext uri="{FF2B5EF4-FFF2-40B4-BE49-F238E27FC236}">
                <a16:creationId xmlns:a16="http://schemas.microsoft.com/office/drawing/2014/main" id="{15154424-AF4F-4F4B-9503-BF5D0E2E28E4}"/>
              </a:ext>
            </a:extLst>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361440" y="1553332"/>
            <a:ext cx="9469120" cy="5222240"/>
          </a:xfrm>
          <a:prstGeom prst="rect">
            <a:avLst/>
          </a:prstGeom>
          <a:noFill/>
          <a:ln>
            <a:noFill/>
          </a:ln>
        </p:spPr>
      </p:pic>
    </p:spTree>
    <p:extLst>
      <p:ext uri="{BB962C8B-B14F-4D97-AF65-F5344CB8AC3E}">
        <p14:creationId xmlns:p14="http://schemas.microsoft.com/office/powerpoint/2010/main" val="35873403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245856"/>
            <a:ext cx="10515600" cy="787814"/>
          </a:xfrm>
        </p:spPr>
        <p:txBody>
          <a:bodyPr>
            <a:noAutofit/>
          </a:bodyPr>
          <a:lstStyle/>
          <a:p>
            <a:r>
              <a:rPr lang="en-GB" sz="3200" b="1" dirty="0">
                <a:latin typeface="+mn-lt"/>
              </a:rPr>
              <a:t>4.1.2	The objectives of monetary policy</a:t>
            </a:r>
            <a:endParaRPr lang="pt-PT" sz="3200" b="1" dirty="0">
              <a:latin typeface="+mn-lt"/>
            </a:endParaRPr>
          </a:p>
        </p:txBody>
      </p:sp>
      <p:sp>
        <p:nvSpPr>
          <p:cNvPr id="4" name="Rectangle 3"/>
          <p:cNvSpPr/>
          <p:nvPr/>
        </p:nvSpPr>
        <p:spPr>
          <a:xfrm>
            <a:off x="429488" y="1030112"/>
            <a:ext cx="5784042" cy="523220"/>
          </a:xfrm>
          <a:prstGeom prst="rect">
            <a:avLst/>
          </a:prstGeom>
        </p:spPr>
        <p:txBody>
          <a:bodyPr wrap="square">
            <a:spAutoFit/>
          </a:bodyPr>
          <a:lstStyle/>
          <a:p>
            <a:pPr lvl="0" algn="just">
              <a:spcBef>
                <a:spcPts val="600"/>
              </a:spcBef>
              <a:spcAft>
                <a:spcPts val="600"/>
              </a:spcAft>
            </a:pPr>
            <a:r>
              <a:rPr lang="en-GB" sz="2800" b="1" dirty="0"/>
              <a:t>1. </a:t>
            </a:r>
            <a:r>
              <a:rPr lang="en-US" sz="2800" b="1" dirty="0"/>
              <a:t>Price stability</a:t>
            </a:r>
            <a:endParaRPr lang="en-GB" sz="2800" dirty="0"/>
          </a:p>
        </p:txBody>
      </p:sp>
      <p:graphicFrame>
        <p:nvGraphicFramePr>
          <p:cNvPr id="7" name="Chart 19">
            <a:extLst>
              <a:ext uri="{FF2B5EF4-FFF2-40B4-BE49-F238E27FC236}">
                <a16:creationId xmlns:a16="http://schemas.microsoft.com/office/drawing/2014/main" id="{42F0BDA6-B803-486F-AEA9-18853C764847}"/>
              </a:ext>
            </a:extLst>
          </p:cNvPr>
          <p:cNvGraphicFramePr>
            <a:graphicFrameLocks noGrp="1"/>
          </p:cNvGraphicFramePr>
          <p:nvPr>
            <p:ph idx="1"/>
          </p:nvPr>
        </p:nvGraphicFramePr>
        <p:xfrm>
          <a:off x="838200" y="1692322"/>
          <a:ext cx="10515600" cy="488584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66299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245856"/>
            <a:ext cx="10515600" cy="787814"/>
          </a:xfrm>
        </p:spPr>
        <p:txBody>
          <a:bodyPr>
            <a:noAutofit/>
          </a:bodyPr>
          <a:lstStyle/>
          <a:p>
            <a:r>
              <a:rPr lang="en-GB" sz="3200" b="1" dirty="0">
                <a:latin typeface="+mn-lt"/>
              </a:rPr>
              <a:t>4.1.2	The objectives of monetary policy</a:t>
            </a:r>
            <a:endParaRPr lang="pt-PT" sz="3200" b="1" dirty="0">
              <a:latin typeface="+mn-lt"/>
            </a:endParaRPr>
          </a:p>
        </p:txBody>
      </p:sp>
      <p:sp>
        <p:nvSpPr>
          <p:cNvPr id="3" name="Marcador de Posição de Conteúdo 2"/>
          <p:cNvSpPr>
            <a:spLocks noGrp="1"/>
          </p:cNvSpPr>
          <p:nvPr>
            <p:ph idx="1"/>
          </p:nvPr>
        </p:nvSpPr>
        <p:spPr>
          <a:xfrm>
            <a:off x="429488" y="1553332"/>
            <a:ext cx="10924309" cy="4795424"/>
          </a:xfrm>
        </p:spPr>
        <p:txBody>
          <a:bodyPr>
            <a:normAutofit fontScale="92500" lnSpcReduction="10000"/>
          </a:bodyPr>
          <a:lstStyle/>
          <a:p>
            <a:pPr algn="just">
              <a:spcBef>
                <a:spcPts val="0"/>
              </a:spcBef>
            </a:pPr>
            <a:r>
              <a:rPr lang="en-GB" sz="2600" dirty="0"/>
              <a:t>Pursuing price stability consists of maintaining the real value of money, i.e. its purchasing power: the quantity of goods, services or assets that one unit of money can buy. </a:t>
            </a:r>
          </a:p>
          <a:p>
            <a:pPr algn="just">
              <a:spcBef>
                <a:spcPts val="0"/>
              </a:spcBef>
            </a:pPr>
            <a:endParaRPr lang="en-GB" sz="2600" dirty="0"/>
          </a:p>
          <a:p>
            <a:pPr algn="just">
              <a:spcBef>
                <a:spcPts val="0"/>
              </a:spcBef>
            </a:pPr>
            <a:r>
              <a:rPr lang="en-GB" dirty="0"/>
              <a:t>The most frequently mentioned benefit of price stability is that </a:t>
            </a:r>
            <a:r>
              <a:rPr lang="en-GB" b="1" dirty="0"/>
              <a:t>inflation distorts economic decisions </a:t>
            </a:r>
            <a:r>
              <a:rPr lang="en-GB" dirty="0"/>
              <a:t>through the implicit taxation of cash balances and it </a:t>
            </a:r>
            <a:r>
              <a:rPr lang="en-GB" b="1" dirty="0"/>
              <a:t>blurs relative price signals</a:t>
            </a:r>
            <a:r>
              <a:rPr lang="en-GB" dirty="0"/>
              <a:t>, thus </a:t>
            </a:r>
            <a:r>
              <a:rPr lang="en-GB" b="1" dirty="0"/>
              <a:t>affecting the allocation of resources </a:t>
            </a:r>
            <a:r>
              <a:rPr lang="en-GB" dirty="0"/>
              <a:t>in an economy</a:t>
            </a:r>
          </a:p>
          <a:p>
            <a:pPr algn="just">
              <a:spcBef>
                <a:spcPts val="0"/>
              </a:spcBef>
            </a:pPr>
            <a:endParaRPr lang="en-GB" dirty="0"/>
          </a:p>
          <a:p>
            <a:pPr algn="just">
              <a:spcBef>
                <a:spcPts val="0"/>
              </a:spcBef>
            </a:pPr>
            <a:r>
              <a:rPr lang="en-GB" dirty="0"/>
              <a:t>Money-created inflation is also associated with Cantillon effect, which essentially says that inflation is a regressive tax, as it transfers wealth from creditors to debtors and represents a greater loss of income for lower income households</a:t>
            </a:r>
          </a:p>
          <a:p>
            <a:pPr marL="0" indent="0" algn="just">
              <a:spcBef>
                <a:spcPts val="0"/>
              </a:spcBef>
              <a:buNone/>
            </a:pPr>
            <a:endParaRPr lang="en-GB" dirty="0"/>
          </a:p>
          <a:p>
            <a:pPr algn="just">
              <a:spcBef>
                <a:spcPts val="0"/>
              </a:spcBef>
            </a:pPr>
            <a:r>
              <a:rPr lang="en-GB" dirty="0"/>
              <a:t>This is why most central banks aim at keeping the inflation rate at a low value</a:t>
            </a:r>
          </a:p>
        </p:txBody>
      </p:sp>
      <p:sp>
        <p:nvSpPr>
          <p:cNvPr id="4" name="Rectangle 3"/>
          <p:cNvSpPr/>
          <p:nvPr/>
        </p:nvSpPr>
        <p:spPr>
          <a:xfrm>
            <a:off x="429488" y="1030112"/>
            <a:ext cx="5784042" cy="523220"/>
          </a:xfrm>
          <a:prstGeom prst="rect">
            <a:avLst/>
          </a:prstGeom>
        </p:spPr>
        <p:txBody>
          <a:bodyPr wrap="square">
            <a:spAutoFit/>
          </a:bodyPr>
          <a:lstStyle/>
          <a:p>
            <a:pPr lvl="0" algn="just">
              <a:spcBef>
                <a:spcPts val="600"/>
              </a:spcBef>
              <a:spcAft>
                <a:spcPts val="600"/>
              </a:spcAft>
            </a:pPr>
            <a:r>
              <a:rPr lang="en-GB" sz="2800" b="1" dirty="0"/>
              <a:t>1. </a:t>
            </a:r>
            <a:r>
              <a:rPr lang="en-US" sz="2800" b="1" dirty="0"/>
              <a:t>Price stability</a:t>
            </a:r>
            <a:endParaRPr lang="en-GB" sz="2800" dirty="0"/>
          </a:p>
        </p:txBody>
      </p:sp>
    </p:spTree>
    <p:extLst>
      <p:ext uri="{BB962C8B-B14F-4D97-AF65-F5344CB8AC3E}">
        <p14:creationId xmlns:p14="http://schemas.microsoft.com/office/powerpoint/2010/main" val="24763922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245856"/>
            <a:ext cx="10515600" cy="787814"/>
          </a:xfrm>
        </p:spPr>
        <p:txBody>
          <a:bodyPr>
            <a:noAutofit/>
          </a:bodyPr>
          <a:lstStyle/>
          <a:p>
            <a:r>
              <a:rPr lang="en-GB" sz="3200" b="1" dirty="0">
                <a:latin typeface="+mn-lt"/>
              </a:rPr>
              <a:t>4.1.2	The objectives of monetary policy</a:t>
            </a:r>
            <a:endParaRPr lang="pt-PT" sz="3200" b="1" dirty="0">
              <a:latin typeface="+mn-lt"/>
            </a:endParaRPr>
          </a:p>
        </p:txBody>
      </p:sp>
      <p:sp>
        <p:nvSpPr>
          <p:cNvPr id="3" name="Marcador de Posição de Conteúdo 2"/>
          <p:cNvSpPr>
            <a:spLocks noGrp="1"/>
          </p:cNvSpPr>
          <p:nvPr>
            <p:ph idx="1"/>
          </p:nvPr>
        </p:nvSpPr>
        <p:spPr>
          <a:xfrm>
            <a:off x="429488" y="2062576"/>
            <a:ext cx="11307587" cy="4795424"/>
          </a:xfrm>
        </p:spPr>
        <p:txBody>
          <a:bodyPr>
            <a:normAutofit/>
          </a:bodyPr>
          <a:lstStyle/>
          <a:p>
            <a:pPr algn="just">
              <a:spcBef>
                <a:spcPts val="0"/>
              </a:spcBef>
            </a:pPr>
            <a:r>
              <a:rPr lang="en-GB" sz="2400" dirty="0"/>
              <a:t>The monetarist answer: “inflation is always and everywhere a monetarist phenomenon”, pointing to a direct causal relation between quantity of money and inflation</a:t>
            </a:r>
          </a:p>
          <a:p>
            <a:pPr algn="just">
              <a:spcBef>
                <a:spcPts val="0"/>
              </a:spcBef>
            </a:pPr>
            <a:endParaRPr lang="en-GB" sz="2400" dirty="0"/>
          </a:p>
          <a:p>
            <a:pPr algn="just">
              <a:spcBef>
                <a:spcPts val="0"/>
              </a:spcBef>
            </a:pPr>
            <a:r>
              <a:rPr lang="en-GB" sz="2400" dirty="0"/>
              <a:t>This proposition implies that price stability requires controlling the amount of money in circulation and makes monetary policy the natural instrument for controlling inflation</a:t>
            </a:r>
          </a:p>
          <a:p>
            <a:pPr algn="just">
              <a:spcBef>
                <a:spcPts val="0"/>
              </a:spcBef>
            </a:pPr>
            <a:endParaRPr lang="en-GB" sz="2400" dirty="0"/>
          </a:p>
          <a:p>
            <a:pPr algn="just">
              <a:spcBef>
                <a:spcPts val="0"/>
              </a:spcBef>
            </a:pPr>
            <a:r>
              <a:rPr lang="en-GB" sz="2400" dirty="0"/>
              <a:t>However, the medium-term direct relationship between money and prices has broken down in recent times, and contemporary economic models do not give a special role to money (i.e. money aggregates)</a:t>
            </a:r>
          </a:p>
          <a:p>
            <a:pPr algn="just">
              <a:spcBef>
                <a:spcPts val="0"/>
              </a:spcBef>
            </a:pPr>
            <a:endParaRPr lang="en-GB" sz="2400" dirty="0"/>
          </a:p>
          <a:p>
            <a:pPr algn="just">
              <a:spcBef>
                <a:spcPts val="0"/>
              </a:spcBef>
            </a:pPr>
            <a:r>
              <a:rPr lang="en-GB" sz="2400" dirty="0"/>
              <a:t>There must therefore be other justifications for assigning the control of inflation to monetary rather than to fiscal policy</a:t>
            </a:r>
            <a:endParaRPr lang="en-GB" sz="2400" b="1" dirty="0"/>
          </a:p>
        </p:txBody>
      </p:sp>
      <p:sp>
        <p:nvSpPr>
          <p:cNvPr id="4" name="Rectangle 3"/>
          <p:cNvSpPr/>
          <p:nvPr/>
        </p:nvSpPr>
        <p:spPr>
          <a:xfrm>
            <a:off x="429488" y="1030112"/>
            <a:ext cx="5784042" cy="523220"/>
          </a:xfrm>
          <a:prstGeom prst="rect">
            <a:avLst/>
          </a:prstGeom>
        </p:spPr>
        <p:txBody>
          <a:bodyPr wrap="square">
            <a:spAutoFit/>
          </a:bodyPr>
          <a:lstStyle/>
          <a:p>
            <a:pPr lvl="0" algn="just">
              <a:spcBef>
                <a:spcPts val="600"/>
              </a:spcBef>
              <a:spcAft>
                <a:spcPts val="600"/>
              </a:spcAft>
            </a:pPr>
            <a:r>
              <a:rPr lang="en-GB" sz="2800" b="1" dirty="0"/>
              <a:t>1. </a:t>
            </a:r>
            <a:r>
              <a:rPr lang="en-US" sz="2800" b="1" dirty="0"/>
              <a:t>Price stability</a:t>
            </a:r>
            <a:endParaRPr lang="en-GB" sz="2800" dirty="0"/>
          </a:p>
        </p:txBody>
      </p:sp>
      <p:sp>
        <p:nvSpPr>
          <p:cNvPr id="5" name="Rectangle 4"/>
          <p:cNvSpPr/>
          <p:nvPr/>
        </p:nvSpPr>
        <p:spPr>
          <a:xfrm>
            <a:off x="1025106" y="1556316"/>
            <a:ext cx="10813576" cy="523220"/>
          </a:xfrm>
          <a:prstGeom prst="rect">
            <a:avLst/>
          </a:prstGeom>
        </p:spPr>
        <p:txBody>
          <a:bodyPr wrap="square">
            <a:spAutoFit/>
          </a:bodyPr>
          <a:lstStyle/>
          <a:p>
            <a:pPr algn="just">
              <a:spcBef>
                <a:spcPts val="0"/>
              </a:spcBef>
            </a:pPr>
            <a:r>
              <a:rPr lang="en-GB" sz="2800" b="1" dirty="0"/>
              <a:t>Are central banks best placed to reach the price-stability objective? </a:t>
            </a:r>
          </a:p>
        </p:txBody>
      </p:sp>
    </p:spTree>
    <p:extLst>
      <p:ext uri="{BB962C8B-B14F-4D97-AF65-F5344CB8AC3E}">
        <p14:creationId xmlns:p14="http://schemas.microsoft.com/office/powerpoint/2010/main" val="38882472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245856"/>
            <a:ext cx="10515600" cy="787814"/>
          </a:xfrm>
        </p:spPr>
        <p:txBody>
          <a:bodyPr>
            <a:noAutofit/>
          </a:bodyPr>
          <a:lstStyle/>
          <a:p>
            <a:r>
              <a:rPr lang="en-GB" sz="3200" b="1" dirty="0">
                <a:latin typeface="+mn-lt"/>
              </a:rPr>
              <a:t>4.1.2	The objectives of monetary policy</a:t>
            </a:r>
            <a:endParaRPr lang="pt-PT" sz="3200" b="1" dirty="0">
              <a:latin typeface="+mn-lt"/>
            </a:endParaRPr>
          </a:p>
        </p:txBody>
      </p:sp>
      <p:sp>
        <p:nvSpPr>
          <p:cNvPr id="3" name="Marcador de Posição de Conteúdo 2"/>
          <p:cNvSpPr>
            <a:spLocks noGrp="1"/>
          </p:cNvSpPr>
          <p:nvPr>
            <p:ph idx="1"/>
          </p:nvPr>
        </p:nvSpPr>
        <p:spPr>
          <a:xfrm>
            <a:off x="429488" y="2226349"/>
            <a:ext cx="11307587" cy="4795424"/>
          </a:xfrm>
        </p:spPr>
        <p:txBody>
          <a:bodyPr>
            <a:normAutofit/>
          </a:bodyPr>
          <a:lstStyle/>
          <a:p>
            <a:pPr algn="just">
              <a:spcBef>
                <a:spcPts val="0"/>
              </a:spcBef>
            </a:pPr>
            <a:r>
              <a:rPr lang="en-GB" sz="2400" dirty="0"/>
              <a:t>The arguments are both economic and institutional: </a:t>
            </a:r>
          </a:p>
          <a:p>
            <a:pPr marL="457200" indent="-457200" algn="just">
              <a:spcBef>
                <a:spcPts val="600"/>
              </a:spcBef>
              <a:spcAft>
                <a:spcPts val="600"/>
              </a:spcAft>
              <a:buFont typeface="+mj-lt"/>
              <a:buAutoNum type="arabicPeriod"/>
            </a:pPr>
            <a:r>
              <a:rPr lang="en-GB" sz="2200" dirty="0"/>
              <a:t>assumption of long-term neutrality of money, i.e. the disconnection, in the long run, between nominal variables and real variables. Though it has real effects in the short run, over a long horizon, monetary policy can best control nominal variables without affecting real variables. This is not the case for fiscal policy, which affects the composition of output both in the short run and in the long run</a:t>
            </a:r>
          </a:p>
          <a:p>
            <a:pPr marL="457200" indent="-457200" algn="just">
              <a:spcBef>
                <a:spcPts val="600"/>
              </a:spcBef>
              <a:spcAft>
                <a:spcPts val="600"/>
              </a:spcAft>
              <a:buFont typeface="+mj-lt"/>
              <a:buAutoNum type="arabicPeriod"/>
            </a:pPr>
            <a:r>
              <a:rPr lang="en-GB" sz="2200" dirty="0"/>
              <a:t>controlling inflation should not be distracted by other policy objectives that may influence the price level, such as output targeting or the financing of public deficits. Independent institutions with a narrow mandate are better equipped to do this</a:t>
            </a:r>
          </a:p>
          <a:p>
            <a:pPr marL="457200" indent="-457200" algn="just">
              <a:spcBef>
                <a:spcPts val="0"/>
              </a:spcBef>
              <a:buFont typeface="+mj-lt"/>
              <a:buAutoNum type="arabicPeriod"/>
            </a:pPr>
            <a:endParaRPr lang="en-GB" sz="2200" dirty="0"/>
          </a:p>
          <a:p>
            <a:pPr algn="just">
              <a:spcBef>
                <a:spcPts val="0"/>
              </a:spcBef>
            </a:pPr>
            <a:r>
              <a:rPr lang="en-GB" sz="2400" dirty="0"/>
              <a:t>For these reasons, CBs have been put in charge of price stability in almost all countries</a:t>
            </a:r>
            <a:endParaRPr lang="en-GB" sz="2400" b="1" dirty="0"/>
          </a:p>
        </p:txBody>
      </p:sp>
      <p:sp>
        <p:nvSpPr>
          <p:cNvPr id="4" name="Rectangle 3"/>
          <p:cNvSpPr/>
          <p:nvPr/>
        </p:nvSpPr>
        <p:spPr>
          <a:xfrm>
            <a:off x="429488" y="1030112"/>
            <a:ext cx="5784042" cy="523220"/>
          </a:xfrm>
          <a:prstGeom prst="rect">
            <a:avLst/>
          </a:prstGeom>
        </p:spPr>
        <p:txBody>
          <a:bodyPr wrap="square">
            <a:spAutoFit/>
          </a:bodyPr>
          <a:lstStyle/>
          <a:p>
            <a:pPr lvl="0" algn="just">
              <a:spcBef>
                <a:spcPts val="600"/>
              </a:spcBef>
              <a:spcAft>
                <a:spcPts val="600"/>
              </a:spcAft>
            </a:pPr>
            <a:r>
              <a:rPr lang="en-GB" sz="2800" b="1" dirty="0"/>
              <a:t>1. </a:t>
            </a:r>
            <a:r>
              <a:rPr lang="en-US" sz="2800" b="1" dirty="0"/>
              <a:t>Price stability</a:t>
            </a:r>
            <a:endParaRPr lang="en-GB" sz="2800" dirty="0"/>
          </a:p>
        </p:txBody>
      </p:sp>
      <p:sp>
        <p:nvSpPr>
          <p:cNvPr id="5" name="Rectangle 4"/>
          <p:cNvSpPr/>
          <p:nvPr/>
        </p:nvSpPr>
        <p:spPr>
          <a:xfrm>
            <a:off x="1025106" y="1556316"/>
            <a:ext cx="10813576" cy="523220"/>
          </a:xfrm>
          <a:prstGeom prst="rect">
            <a:avLst/>
          </a:prstGeom>
        </p:spPr>
        <p:txBody>
          <a:bodyPr wrap="square">
            <a:spAutoFit/>
          </a:bodyPr>
          <a:lstStyle/>
          <a:p>
            <a:pPr algn="just">
              <a:spcBef>
                <a:spcPts val="0"/>
              </a:spcBef>
            </a:pPr>
            <a:r>
              <a:rPr lang="en-GB" sz="2800" b="1" dirty="0"/>
              <a:t>Are central banks best placed to reach the price-stability objective? </a:t>
            </a:r>
          </a:p>
        </p:txBody>
      </p:sp>
    </p:spTree>
    <p:extLst>
      <p:ext uri="{BB962C8B-B14F-4D97-AF65-F5344CB8AC3E}">
        <p14:creationId xmlns:p14="http://schemas.microsoft.com/office/powerpoint/2010/main" val="37005713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245856"/>
            <a:ext cx="10515600" cy="787814"/>
          </a:xfrm>
        </p:spPr>
        <p:txBody>
          <a:bodyPr>
            <a:noAutofit/>
          </a:bodyPr>
          <a:lstStyle/>
          <a:p>
            <a:r>
              <a:rPr lang="en-GB" sz="3200" b="1" dirty="0">
                <a:latin typeface="+mn-lt"/>
              </a:rPr>
              <a:t>4.1.2	The objectives of monetary policy</a:t>
            </a:r>
            <a:endParaRPr lang="pt-PT" sz="3200" b="1" dirty="0">
              <a:latin typeface="+mn-lt"/>
            </a:endParaRPr>
          </a:p>
        </p:txBody>
      </p:sp>
      <p:sp>
        <p:nvSpPr>
          <p:cNvPr id="3" name="Marcador de Posição de Conteúdo 2"/>
          <p:cNvSpPr>
            <a:spLocks noGrp="1"/>
          </p:cNvSpPr>
          <p:nvPr>
            <p:ph idx="1"/>
          </p:nvPr>
        </p:nvSpPr>
        <p:spPr>
          <a:xfrm>
            <a:off x="429488" y="1703457"/>
            <a:ext cx="10924309" cy="4795424"/>
          </a:xfrm>
        </p:spPr>
        <p:txBody>
          <a:bodyPr>
            <a:normAutofit/>
          </a:bodyPr>
          <a:lstStyle/>
          <a:p>
            <a:pPr algn="just">
              <a:spcBef>
                <a:spcPts val="0"/>
              </a:spcBef>
            </a:pPr>
            <a:r>
              <a:rPr lang="en-GB" sz="2600" dirty="0"/>
              <a:t>Disinflation was a major achievement of the 1990s</a:t>
            </a:r>
          </a:p>
          <a:p>
            <a:pPr algn="just">
              <a:spcBef>
                <a:spcPts val="0"/>
              </a:spcBef>
            </a:pPr>
            <a:endParaRPr lang="en-GB" sz="2600" dirty="0"/>
          </a:p>
          <a:p>
            <a:pPr algn="just">
              <a:spcBef>
                <a:spcPts val="0"/>
              </a:spcBef>
            </a:pPr>
            <a:r>
              <a:rPr lang="en-GB" sz="2600" dirty="0"/>
              <a:t>Some debate remains with respect to how much of the price stability observed in the 1990s and the early 2000s was due to</a:t>
            </a:r>
          </a:p>
          <a:p>
            <a:pPr marL="457200" lvl="1" indent="0" algn="just">
              <a:spcBef>
                <a:spcPts val="600"/>
              </a:spcBef>
              <a:spcAft>
                <a:spcPts val="600"/>
              </a:spcAft>
              <a:buNone/>
            </a:pPr>
            <a:r>
              <a:rPr lang="en-GB" dirty="0"/>
              <a:t>1) favourable worldwide conditions associated with globalization (positive supply shock), and/or </a:t>
            </a:r>
          </a:p>
          <a:p>
            <a:pPr marL="457200" lvl="1" indent="0" algn="just">
              <a:spcBef>
                <a:spcPts val="600"/>
              </a:spcBef>
              <a:spcAft>
                <a:spcPts val="600"/>
              </a:spcAft>
              <a:buNone/>
            </a:pPr>
            <a:r>
              <a:rPr lang="en-GB" dirty="0"/>
              <a:t>2) how much to the quality of monetary policies and institutions (institutional developments) is hard to tell</a:t>
            </a:r>
          </a:p>
          <a:p>
            <a:pPr algn="just">
              <a:spcBef>
                <a:spcPts val="0"/>
              </a:spcBef>
            </a:pPr>
            <a:endParaRPr lang="en-GB" sz="2600" dirty="0"/>
          </a:p>
          <a:p>
            <a:pPr algn="just">
              <a:spcBef>
                <a:spcPts val="0"/>
              </a:spcBef>
            </a:pPr>
            <a:r>
              <a:rPr lang="en-GB" sz="2600" dirty="0"/>
              <a:t>The answer is most likely the two</a:t>
            </a:r>
          </a:p>
          <a:p>
            <a:pPr algn="just">
              <a:spcBef>
                <a:spcPts val="0"/>
              </a:spcBef>
            </a:pPr>
            <a:endParaRPr lang="en-GB" sz="2600" dirty="0"/>
          </a:p>
          <a:p>
            <a:pPr algn="just">
              <a:spcBef>
                <a:spcPts val="0"/>
              </a:spcBef>
            </a:pPr>
            <a:endParaRPr lang="en-GB" sz="2600" dirty="0"/>
          </a:p>
          <a:p>
            <a:pPr algn="just">
              <a:spcBef>
                <a:spcPts val="0"/>
              </a:spcBef>
            </a:pPr>
            <a:endParaRPr lang="en-GB" sz="2600" dirty="0"/>
          </a:p>
        </p:txBody>
      </p:sp>
      <p:sp>
        <p:nvSpPr>
          <p:cNvPr id="4" name="Rectangle 3"/>
          <p:cNvSpPr/>
          <p:nvPr/>
        </p:nvSpPr>
        <p:spPr>
          <a:xfrm>
            <a:off x="429488" y="1030112"/>
            <a:ext cx="5784042" cy="523220"/>
          </a:xfrm>
          <a:prstGeom prst="rect">
            <a:avLst/>
          </a:prstGeom>
        </p:spPr>
        <p:txBody>
          <a:bodyPr wrap="square">
            <a:spAutoFit/>
          </a:bodyPr>
          <a:lstStyle/>
          <a:p>
            <a:pPr lvl="0" algn="just">
              <a:spcBef>
                <a:spcPts val="600"/>
              </a:spcBef>
              <a:spcAft>
                <a:spcPts val="600"/>
              </a:spcAft>
            </a:pPr>
            <a:r>
              <a:rPr lang="en-GB" sz="2800" b="1" dirty="0"/>
              <a:t>1. </a:t>
            </a:r>
            <a:r>
              <a:rPr lang="en-US" sz="2800" b="1" dirty="0"/>
              <a:t>Price stability</a:t>
            </a:r>
            <a:endParaRPr lang="en-GB" sz="2800" dirty="0"/>
          </a:p>
        </p:txBody>
      </p:sp>
    </p:spTree>
    <p:extLst>
      <p:ext uri="{BB962C8B-B14F-4D97-AF65-F5344CB8AC3E}">
        <p14:creationId xmlns:p14="http://schemas.microsoft.com/office/powerpoint/2010/main" val="32809454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245856"/>
            <a:ext cx="10515600" cy="787814"/>
          </a:xfrm>
        </p:spPr>
        <p:txBody>
          <a:bodyPr>
            <a:noAutofit/>
          </a:bodyPr>
          <a:lstStyle/>
          <a:p>
            <a:r>
              <a:rPr lang="en-GB" sz="3200" b="1" dirty="0">
                <a:latin typeface="+mn-lt"/>
              </a:rPr>
              <a:t>4.1.2	The objectives of monetary policy</a:t>
            </a:r>
            <a:endParaRPr lang="pt-PT" sz="3200" b="1" dirty="0">
              <a:latin typeface="+mn-lt"/>
            </a:endParaRPr>
          </a:p>
        </p:txBody>
      </p:sp>
      <p:sp>
        <p:nvSpPr>
          <p:cNvPr id="3" name="Marcador de Posição de Conteúdo 2"/>
          <p:cNvSpPr>
            <a:spLocks noGrp="1"/>
          </p:cNvSpPr>
          <p:nvPr>
            <p:ph idx="1"/>
          </p:nvPr>
        </p:nvSpPr>
        <p:spPr>
          <a:xfrm>
            <a:off x="421735" y="1681448"/>
            <a:ext cx="11348530" cy="4795424"/>
          </a:xfrm>
        </p:spPr>
        <p:txBody>
          <a:bodyPr>
            <a:normAutofit/>
          </a:bodyPr>
          <a:lstStyle/>
          <a:p>
            <a:pPr algn="just">
              <a:spcBef>
                <a:spcPts val="0"/>
              </a:spcBef>
            </a:pPr>
            <a:r>
              <a:rPr lang="en-GB" sz="2400" b="1" dirty="0"/>
              <a:t>Financial stability </a:t>
            </a:r>
            <a:r>
              <a:rPr lang="en-GB" sz="2400" dirty="0"/>
              <a:t>- i.e. the </a:t>
            </a:r>
            <a:r>
              <a:rPr lang="en-GB" sz="2400" b="1" dirty="0"/>
              <a:t>proper functioning of banks and financial markets </a:t>
            </a:r>
            <a:r>
              <a:rPr lang="en-GB" sz="2400" dirty="0"/>
              <a:t>- was not a major concern in the post Great Depression financial systems of the 1960s</a:t>
            </a:r>
          </a:p>
          <a:p>
            <a:pPr algn="just">
              <a:spcBef>
                <a:spcPts val="0"/>
              </a:spcBef>
            </a:pPr>
            <a:endParaRPr lang="en-GB" sz="2400" dirty="0"/>
          </a:p>
          <a:p>
            <a:pPr algn="just">
              <a:spcBef>
                <a:spcPts val="0"/>
              </a:spcBef>
            </a:pPr>
            <a:r>
              <a:rPr lang="en-GB" sz="2400" dirty="0"/>
              <a:t>However, </a:t>
            </a:r>
            <a:r>
              <a:rPr lang="en-GB" sz="2400" b="1" dirty="0"/>
              <a:t>after the progressive liberalization of the financial systems in the 1980s and the 1990s</a:t>
            </a:r>
            <a:r>
              <a:rPr lang="en-GB" sz="2400" dirty="0"/>
              <a:t>, the issue </a:t>
            </a:r>
            <a:r>
              <a:rPr lang="en-GB" sz="2400" b="1" dirty="0"/>
              <a:t>gained prominence with the emergence of the worldwide financial crisis that started in 2007-08</a:t>
            </a:r>
          </a:p>
          <a:p>
            <a:pPr algn="just">
              <a:spcBef>
                <a:spcPts val="0"/>
              </a:spcBef>
            </a:pPr>
            <a:endParaRPr lang="en-GB" sz="2400" dirty="0"/>
          </a:p>
          <a:p>
            <a:pPr algn="just">
              <a:spcBef>
                <a:spcPts val="0"/>
              </a:spcBef>
            </a:pPr>
            <a:r>
              <a:rPr lang="en-GB" sz="2400" b="1" dirty="0"/>
              <a:t>Responsibility</a:t>
            </a:r>
            <a:r>
              <a:rPr lang="en-GB" sz="2400" dirty="0"/>
              <a:t> </a:t>
            </a:r>
            <a:r>
              <a:rPr lang="en-GB" sz="2400" b="1" dirty="0"/>
              <a:t>for financial stability is generally shared </a:t>
            </a:r>
            <a:r>
              <a:rPr lang="en-GB" sz="2400" dirty="0"/>
              <a:t>between regulatory agencies that deal with one or several specific market segments (such as securities, banking, insurance, etc.), the central bank, and the finance ministry.</a:t>
            </a:r>
          </a:p>
          <a:p>
            <a:pPr algn="just">
              <a:spcBef>
                <a:spcPts val="0"/>
              </a:spcBef>
            </a:pPr>
            <a:endParaRPr lang="en-GB" sz="2400" dirty="0"/>
          </a:p>
          <a:p>
            <a:pPr algn="just">
              <a:spcBef>
                <a:spcPts val="0"/>
              </a:spcBef>
            </a:pPr>
            <a:endParaRPr lang="en-GB" sz="2400" dirty="0"/>
          </a:p>
        </p:txBody>
      </p:sp>
      <p:sp>
        <p:nvSpPr>
          <p:cNvPr id="4" name="Rectangle 3"/>
          <p:cNvSpPr/>
          <p:nvPr/>
        </p:nvSpPr>
        <p:spPr>
          <a:xfrm>
            <a:off x="429488" y="1030112"/>
            <a:ext cx="5784042" cy="523220"/>
          </a:xfrm>
          <a:prstGeom prst="rect">
            <a:avLst/>
          </a:prstGeom>
        </p:spPr>
        <p:txBody>
          <a:bodyPr wrap="square">
            <a:spAutoFit/>
          </a:bodyPr>
          <a:lstStyle/>
          <a:p>
            <a:pPr lvl="0" algn="just">
              <a:spcBef>
                <a:spcPts val="600"/>
              </a:spcBef>
              <a:spcAft>
                <a:spcPts val="600"/>
              </a:spcAft>
            </a:pPr>
            <a:r>
              <a:rPr lang="en-GB" sz="2800" b="1" dirty="0"/>
              <a:t>4. </a:t>
            </a:r>
            <a:r>
              <a:rPr lang="en-US" sz="2800" b="1" dirty="0"/>
              <a:t>Financial stability</a:t>
            </a:r>
          </a:p>
        </p:txBody>
      </p:sp>
    </p:spTree>
    <p:extLst>
      <p:ext uri="{BB962C8B-B14F-4D97-AF65-F5344CB8AC3E}">
        <p14:creationId xmlns:p14="http://schemas.microsoft.com/office/powerpoint/2010/main" val="6202539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245856"/>
            <a:ext cx="10515600" cy="787814"/>
          </a:xfrm>
        </p:spPr>
        <p:txBody>
          <a:bodyPr>
            <a:noAutofit/>
          </a:bodyPr>
          <a:lstStyle/>
          <a:p>
            <a:r>
              <a:rPr lang="en-GB" sz="3200" b="1" dirty="0">
                <a:latin typeface="+mn-lt"/>
              </a:rPr>
              <a:t>4.1.2	The objectives of monetary policy</a:t>
            </a:r>
            <a:endParaRPr lang="pt-PT" sz="3200" b="1" dirty="0">
              <a:latin typeface="+mn-lt"/>
            </a:endParaRPr>
          </a:p>
        </p:txBody>
      </p:sp>
      <p:sp>
        <p:nvSpPr>
          <p:cNvPr id="3" name="Marcador de Posição de Conteúdo 2"/>
          <p:cNvSpPr>
            <a:spLocks noGrp="1"/>
          </p:cNvSpPr>
          <p:nvPr>
            <p:ph idx="1"/>
          </p:nvPr>
        </p:nvSpPr>
        <p:spPr>
          <a:xfrm>
            <a:off x="421734" y="1681448"/>
            <a:ext cx="11520329" cy="4795424"/>
          </a:xfrm>
        </p:spPr>
        <p:txBody>
          <a:bodyPr>
            <a:normAutofit/>
          </a:bodyPr>
          <a:lstStyle/>
          <a:p>
            <a:pPr algn="just">
              <a:spcBef>
                <a:spcPts val="0"/>
              </a:spcBef>
            </a:pPr>
            <a:r>
              <a:rPr lang="en-GB" sz="2400" dirty="0"/>
              <a:t>In general, the </a:t>
            </a:r>
            <a:r>
              <a:rPr lang="en-GB" sz="2400" b="1" dirty="0"/>
              <a:t>responsibility of regulators and supervisors is microeconomic </a:t>
            </a:r>
            <a:r>
              <a:rPr lang="en-GB" sz="2400" dirty="0"/>
              <a:t>in nature whereas the </a:t>
            </a:r>
            <a:r>
              <a:rPr lang="en-GB" sz="2400" b="1" dirty="0"/>
              <a:t>central bank’s is macroeconomic</a:t>
            </a:r>
          </a:p>
          <a:p>
            <a:pPr algn="just">
              <a:spcBef>
                <a:spcPts val="0"/>
              </a:spcBef>
            </a:pPr>
            <a:endParaRPr lang="en-GB" sz="2400" dirty="0"/>
          </a:p>
          <a:p>
            <a:pPr algn="just">
              <a:spcBef>
                <a:spcPts val="0"/>
              </a:spcBef>
            </a:pPr>
            <a:r>
              <a:rPr lang="en-GB" sz="2400" dirty="0"/>
              <a:t>The </a:t>
            </a:r>
            <a:r>
              <a:rPr lang="en-GB" sz="2400" b="1" dirty="0"/>
              <a:t>micro-financial framework </a:t>
            </a:r>
            <a:r>
              <a:rPr lang="en-GB" sz="2400" dirty="0"/>
              <a:t>involves setting standards to ensure that banks properly </a:t>
            </a:r>
            <a:r>
              <a:rPr lang="en-GB" sz="2400" b="1" dirty="0"/>
              <a:t>manage the risks </a:t>
            </a:r>
            <a:r>
              <a:rPr lang="en-GB" sz="2400" dirty="0"/>
              <a:t>they take and </a:t>
            </a:r>
            <a:r>
              <a:rPr lang="en-GB" sz="2400" b="1" dirty="0"/>
              <a:t>hold sufficient capital to cover them</a:t>
            </a:r>
            <a:r>
              <a:rPr lang="en-GB" sz="2400" dirty="0"/>
              <a:t>. This is the role of </a:t>
            </a:r>
            <a:r>
              <a:rPr lang="en-GB" sz="2400" b="1" dirty="0"/>
              <a:t>prudential policy</a:t>
            </a:r>
            <a:r>
              <a:rPr lang="en-GB" sz="2400" dirty="0"/>
              <a:t>, it is a necessary condition for financial stability but is not sufficient: even sound financial systems are subject to bubbles!</a:t>
            </a:r>
          </a:p>
          <a:p>
            <a:pPr marL="0" indent="0" algn="just">
              <a:spcBef>
                <a:spcPts val="0"/>
              </a:spcBef>
              <a:buNone/>
            </a:pPr>
            <a:endParaRPr lang="en-GB" sz="2400" dirty="0"/>
          </a:p>
          <a:p>
            <a:pPr algn="just">
              <a:spcBef>
                <a:spcPts val="0"/>
              </a:spcBef>
            </a:pPr>
            <a:r>
              <a:rPr lang="en-GB" sz="2400" b="1" dirty="0"/>
              <a:t>A safe banking and financial sector is crucial for MP transmission </a:t>
            </a:r>
            <a:r>
              <a:rPr lang="en-GB" sz="2400" dirty="0"/>
              <a:t>and CBs are very concerned by financial stability. This can lead CBs to extend large amounts of liquidity to the banks in the short run when all of them are simultaneously seeking liquidity, and therefore cannot lend to each other</a:t>
            </a:r>
          </a:p>
          <a:p>
            <a:pPr algn="just">
              <a:spcBef>
                <a:spcPts val="0"/>
              </a:spcBef>
            </a:pPr>
            <a:endParaRPr lang="en-GB" sz="2400" dirty="0"/>
          </a:p>
        </p:txBody>
      </p:sp>
      <p:sp>
        <p:nvSpPr>
          <p:cNvPr id="4" name="Rectangle 3"/>
          <p:cNvSpPr/>
          <p:nvPr/>
        </p:nvSpPr>
        <p:spPr>
          <a:xfrm>
            <a:off x="429488" y="1030112"/>
            <a:ext cx="5784042" cy="523220"/>
          </a:xfrm>
          <a:prstGeom prst="rect">
            <a:avLst/>
          </a:prstGeom>
        </p:spPr>
        <p:txBody>
          <a:bodyPr wrap="square">
            <a:spAutoFit/>
          </a:bodyPr>
          <a:lstStyle/>
          <a:p>
            <a:pPr lvl="0" algn="just">
              <a:spcBef>
                <a:spcPts val="600"/>
              </a:spcBef>
              <a:spcAft>
                <a:spcPts val="600"/>
              </a:spcAft>
            </a:pPr>
            <a:r>
              <a:rPr lang="en-GB" sz="2800" b="1" dirty="0"/>
              <a:t>4. </a:t>
            </a:r>
            <a:r>
              <a:rPr lang="en-US" sz="2800" b="1" dirty="0"/>
              <a:t>Financial stability</a:t>
            </a:r>
          </a:p>
        </p:txBody>
      </p:sp>
    </p:spTree>
    <p:extLst>
      <p:ext uri="{BB962C8B-B14F-4D97-AF65-F5344CB8AC3E}">
        <p14:creationId xmlns:p14="http://schemas.microsoft.com/office/powerpoint/2010/main" val="15263149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19668" y="393701"/>
            <a:ext cx="10515600" cy="857388"/>
          </a:xfrm>
        </p:spPr>
        <p:txBody>
          <a:bodyPr>
            <a:noAutofit/>
          </a:bodyPr>
          <a:lstStyle/>
          <a:p>
            <a:r>
              <a:rPr lang="en-GB" b="1" dirty="0">
                <a:latin typeface="+mn-lt"/>
              </a:rPr>
              <a:t>Learning outcomes (#1)</a:t>
            </a:r>
            <a:endParaRPr lang="pt-PT" b="1" dirty="0">
              <a:latin typeface="+mn-lt"/>
            </a:endParaRPr>
          </a:p>
        </p:txBody>
      </p:sp>
      <p:sp>
        <p:nvSpPr>
          <p:cNvPr id="3" name="Marcador de Posição de Conteúdo 2"/>
          <p:cNvSpPr>
            <a:spLocks noGrp="1"/>
          </p:cNvSpPr>
          <p:nvPr>
            <p:ph idx="1"/>
          </p:nvPr>
        </p:nvSpPr>
        <p:spPr>
          <a:xfrm>
            <a:off x="419668" y="1459418"/>
            <a:ext cx="11303759" cy="4600188"/>
          </a:xfrm>
        </p:spPr>
        <p:txBody>
          <a:bodyPr>
            <a:noAutofit/>
          </a:bodyPr>
          <a:lstStyle/>
          <a:p>
            <a:pPr>
              <a:spcBef>
                <a:spcPts val="0"/>
              </a:spcBef>
            </a:pPr>
            <a:r>
              <a:rPr lang="en-GB" sz="2200" dirty="0"/>
              <a:t>Explain the emergence of a macroeconomic role for monetary policy</a:t>
            </a:r>
          </a:p>
          <a:p>
            <a:pPr>
              <a:spcBef>
                <a:spcPts val="0"/>
              </a:spcBef>
            </a:pPr>
            <a:endParaRPr lang="en-GB" sz="2200" dirty="0"/>
          </a:p>
          <a:p>
            <a:pPr>
              <a:spcBef>
                <a:spcPts val="0"/>
              </a:spcBef>
            </a:pPr>
            <a:r>
              <a:rPr lang="en-GB" sz="2200" dirty="0"/>
              <a:t>Explain how monetary policy is operated </a:t>
            </a:r>
          </a:p>
          <a:p>
            <a:pPr>
              <a:spcBef>
                <a:spcPts val="0"/>
              </a:spcBef>
            </a:pPr>
            <a:endParaRPr lang="en-GB" sz="2200" dirty="0"/>
          </a:p>
          <a:p>
            <a:pPr>
              <a:spcBef>
                <a:spcPts val="0"/>
              </a:spcBef>
            </a:pPr>
            <a:r>
              <a:rPr lang="en-GB" sz="2200" dirty="0"/>
              <a:t>Explain the main objectives of monetary policy</a:t>
            </a:r>
          </a:p>
          <a:p>
            <a:pPr>
              <a:spcBef>
                <a:spcPts val="0"/>
              </a:spcBef>
            </a:pPr>
            <a:endParaRPr lang="en-GB" sz="2200" dirty="0"/>
          </a:p>
          <a:p>
            <a:pPr>
              <a:spcBef>
                <a:spcPts val="0"/>
              </a:spcBef>
            </a:pPr>
            <a:r>
              <a:rPr lang="en-GB" sz="2200" dirty="0"/>
              <a:t>Explain the main functions of Central Banks (CBs)</a:t>
            </a:r>
          </a:p>
          <a:p>
            <a:pPr>
              <a:spcBef>
                <a:spcPts val="0"/>
              </a:spcBef>
            </a:pPr>
            <a:endParaRPr lang="en-GB" sz="2200" dirty="0"/>
          </a:p>
          <a:p>
            <a:pPr>
              <a:spcBef>
                <a:spcPts val="0"/>
              </a:spcBef>
            </a:pPr>
            <a:r>
              <a:rPr lang="en-GB" sz="2200" dirty="0"/>
              <a:t>Explain the difference between conventional and unconventional measures in the context of CBs monetary policy</a:t>
            </a:r>
          </a:p>
          <a:p>
            <a:pPr>
              <a:spcBef>
                <a:spcPts val="0"/>
              </a:spcBef>
            </a:pPr>
            <a:endParaRPr lang="en-GB" sz="2200" dirty="0"/>
          </a:p>
          <a:p>
            <a:pPr>
              <a:spcBef>
                <a:spcPts val="0"/>
              </a:spcBef>
            </a:pPr>
            <a:endParaRPr lang="pt-PT" sz="2200" dirty="0"/>
          </a:p>
          <a:p>
            <a:pPr>
              <a:spcBef>
                <a:spcPts val="0"/>
              </a:spcBef>
            </a:pPr>
            <a:endParaRPr lang="en-GB" sz="2200" dirty="0"/>
          </a:p>
          <a:p>
            <a:pPr marL="0" indent="0">
              <a:spcBef>
                <a:spcPts val="0"/>
              </a:spcBef>
              <a:buNone/>
            </a:pPr>
            <a:endParaRPr lang="en-GB" sz="2200" dirty="0"/>
          </a:p>
          <a:p>
            <a:pPr marL="0" indent="0">
              <a:spcBef>
                <a:spcPts val="0"/>
              </a:spcBef>
              <a:buNone/>
            </a:pPr>
            <a:endParaRPr lang="pt-PT" sz="2200" dirty="0"/>
          </a:p>
        </p:txBody>
      </p:sp>
    </p:spTree>
    <p:extLst>
      <p:ext uri="{BB962C8B-B14F-4D97-AF65-F5344CB8AC3E}">
        <p14:creationId xmlns:p14="http://schemas.microsoft.com/office/powerpoint/2010/main" val="18683826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245856"/>
            <a:ext cx="10515600" cy="787814"/>
          </a:xfrm>
        </p:spPr>
        <p:txBody>
          <a:bodyPr>
            <a:noAutofit/>
          </a:bodyPr>
          <a:lstStyle/>
          <a:p>
            <a:r>
              <a:rPr lang="en-GB" sz="3200" b="1" dirty="0">
                <a:latin typeface="+mn-lt"/>
              </a:rPr>
              <a:t>4.1.2	The objectives of monetary policy</a:t>
            </a:r>
            <a:endParaRPr lang="pt-PT" sz="3200" b="1" dirty="0">
              <a:latin typeface="+mn-lt"/>
            </a:endParaRPr>
          </a:p>
        </p:txBody>
      </p:sp>
      <p:sp>
        <p:nvSpPr>
          <p:cNvPr id="3" name="Marcador de Posição de Conteúdo 2"/>
          <p:cNvSpPr>
            <a:spLocks noGrp="1"/>
          </p:cNvSpPr>
          <p:nvPr>
            <p:ph idx="1"/>
          </p:nvPr>
        </p:nvSpPr>
        <p:spPr>
          <a:xfrm>
            <a:off x="421735" y="1681448"/>
            <a:ext cx="11348530" cy="4795424"/>
          </a:xfrm>
        </p:spPr>
        <p:txBody>
          <a:bodyPr>
            <a:normAutofit/>
          </a:bodyPr>
          <a:lstStyle/>
          <a:p>
            <a:pPr algn="just">
              <a:spcBef>
                <a:spcPts val="0"/>
              </a:spcBef>
            </a:pPr>
            <a:r>
              <a:rPr lang="en-GB" sz="2400" dirty="0"/>
              <a:t>The reason why central banks are willing to provide liquidity to markets in times of stress is that events that endanger the ability of some borrowers to meet their obligations may degenerate into a chain reaction – what is called a </a:t>
            </a:r>
            <a:r>
              <a:rPr lang="en-GB" sz="2400" b="1" dirty="0"/>
              <a:t>systemic crisis</a:t>
            </a:r>
          </a:p>
          <a:p>
            <a:pPr algn="just">
              <a:spcBef>
                <a:spcPts val="0"/>
              </a:spcBef>
            </a:pPr>
            <a:endParaRPr lang="en-GB" sz="2400" dirty="0"/>
          </a:p>
          <a:p>
            <a:pPr algn="just">
              <a:spcBef>
                <a:spcPts val="0"/>
              </a:spcBef>
            </a:pPr>
            <a:endParaRPr lang="en-GB" sz="2400" dirty="0"/>
          </a:p>
          <a:p>
            <a:pPr algn="just">
              <a:spcBef>
                <a:spcPts val="0"/>
              </a:spcBef>
            </a:pPr>
            <a:r>
              <a:rPr lang="en-GB" sz="2400" dirty="0"/>
              <a:t>The financial stability role of the CBs raises three policy issues which are a matter of ongoing discussion: </a:t>
            </a:r>
          </a:p>
          <a:p>
            <a:pPr algn="just">
              <a:spcBef>
                <a:spcPts val="0"/>
              </a:spcBef>
            </a:pPr>
            <a:endParaRPr lang="en-GB" sz="2400" dirty="0"/>
          </a:p>
          <a:p>
            <a:pPr marL="0" indent="0" algn="just">
              <a:spcBef>
                <a:spcPts val="0"/>
              </a:spcBef>
              <a:buNone/>
            </a:pPr>
            <a:r>
              <a:rPr lang="en-GB" sz="2400" dirty="0"/>
              <a:t>(1) Moral hazard</a:t>
            </a:r>
          </a:p>
          <a:p>
            <a:pPr marL="0" indent="0" algn="just">
              <a:spcBef>
                <a:spcPts val="0"/>
              </a:spcBef>
              <a:buNone/>
            </a:pPr>
            <a:r>
              <a:rPr lang="en-GB" sz="2400" dirty="0"/>
              <a:t>(2) Compatibility with price stability</a:t>
            </a:r>
          </a:p>
          <a:p>
            <a:pPr marL="0" indent="0" algn="just">
              <a:spcBef>
                <a:spcPts val="0"/>
              </a:spcBef>
              <a:buNone/>
            </a:pPr>
            <a:r>
              <a:rPr lang="en-GB" sz="2400" dirty="0"/>
              <a:t>(3) Implications for the definition of central bank objectives</a:t>
            </a:r>
          </a:p>
          <a:p>
            <a:pPr algn="just">
              <a:spcBef>
                <a:spcPts val="0"/>
              </a:spcBef>
            </a:pPr>
            <a:endParaRPr lang="en-GB" sz="2400" dirty="0"/>
          </a:p>
        </p:txBody>
      </p:sp>
      <p:sp>
        <p:nvSpPr>
          <p:cNvPr id="4" name="Rectangle 3"/>
          <p:cNvSpPr/>
          <p:nvPr/>
        </p:nvSpPr>
        <p:spPr>
          <a:xfrm>
            <a:off x="429488" y="1030112"/>
            <a:ext cx="5784042" cy="523220"/>
          </a:xfrm>
          <a:prstGeom prst="rect">
            <a:avLst/>
          </a:prstGeom>
        </p:spPr>
        <p:txBody>
          <a:bodyPr wrap="square">
            <a:spAutoFit/>
          </a:bodyPr>
          <a:lstStyle/>
          <a:p>
            <a:pPr lvl="0" algn="just">
              <a:spcBef>
                <a:spcPts val="600"/>
              </a:spcBef>
              <a:spcAft>
                <a:spcPts val="600"/>
              </a:spcAft>
            </a:pPr>
            <a:r>
              <a:rPr lang="en-GB" sz="2800" b="1" dirty="0"/>
              <a:t>4. </a:t>
            </a:r>
            <a:r>
              <a:rPr lang="en-US" sz="2800" b="1" dirty="0"/>
              <a:t>Financial stability</a:t>
            </a:r>
          </a:p>
        </p:txBody>
      </p:sp>
    </p:spTree>
    <p:extLst>
      <p:ext uri="{BB962C8B-B14F-4D97-AF65-F5344CB8AC3E}">
        <p14:creationId xmlns:p14="http://schemas.microsoft.com/office/powerpoint/2010/main" val="28336594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245856"/>
            <a:ext cx="10515600" cy="787814"/>
          </a:xfrm>
        </p:spPr>
        <p:txBody>
          <a:bodyPr>
            <a:noAutofit/>
          </a:bodyPr>
          <a:lstStyle/>
          <a:p>
            <a:r>
              <a:rPr lang="en-GB" sz="3200" b="1" dirty="0">
                <a:latin typeface="+mn-lt"/>
              </a:rPr>
              <a:t>4.1.2	The objectives of monetary policy</a:t>
            </a:r>
            <a:endParaRPr lang="pt-PT" sz="3200" b="1" dirty="0">
              <a:latin typeface="+mn-lt"/>
            </a:endParaRPr>
          </a:p>
        </p:txBody>
      </p:sp>
      <p:sp>
        <p:nvSpPr>
          <p:cNvPr id="3" name="Marcador de Posição de Conteúdo 2"/>
          <p:cNvSpPr>
            <a:spLocks noGrp="1"/>
          </p:cNvSpPr>
          <p:nvPr>
            <p:ph idx="1"/>
          </p:nvPr>
        </p:nvSpPr>
        <p:spPr>
          <a:xfrm>
            <a:off x="421735" y="1681448"/>
            <a:ext cx="11348530" cy="4795424"/>
          </a:xfrm>
        </p:spPr>
        <p:txBody>
          <a:bodyPr>
            <a:normAutofit/>
          </a:bodyPr>
          <a:lstStyle/>
          <a:p>
            <a:pPr marL="0" indent="0" algn="just">
              <a:spcBef>
                <a:spcPts val="600"/>
              </a:spcBef>
              <a:spcAft>
                <a:spcPts val="600"/>
              </a:spcAft>
              <a:buNone/>
            </a:pPr>
            <a:r>
              <a:rPr lang="en-GB" sz="2400" b="1" dirty="0"/>
              <a:t>1) Moral hazard</a:t>
            </a:r>
          </a:p>
          <a:p>
            <a:pPr algn="just">
              <a:spcBef>
                <a:spcPts val="600"/>
              </a:spcBef>
              <a:spcAft>
                <a:spcPts val="600"/>
              </a:spcAft>
            </a:pPr>
            <a:r>
              <a:rPr lang="en-GB" sz="2400" dirty="0"/>
              <a:t>By acting as a lender of last resort that extends assistance to important financial institutions when they find themselves unable to raise money on the market, CBs may encourage imprudent risk-taking behaviour. </a:t>
            </a:r>
          </a:p>
          <a:p>
            <a:pPr algn="just">
              <a:spcBef>
                <a:spcPts val="600"/>
              </a:spcBef>
              <a:spcAft>
                <a:spcPts val="600"/>
              </a:spcAft>
            </a:pPr>
            <a:endParaRPr lang="en-GB" sz="2400" dirty="0"/>
          </a:p>
          <a:p>
            <a:pPr algn="just">
              <a:spcBef>
                <a:spcPts val="600"/>
              </a:spcBef>
              <a:spcAft>
                <a:spcPts val="600"/>
              </a:spcAft>
            </a:pPr>
            <a:r>
              <a:rPr lang="en-GB" sz="2400" dirty="0"/>
              <a:t>Furthermore, the collateral provided by illiquid financial institutions in the context of repurchase agreements may be of inferior quality, which may imply that the CB de facto engages in implicit bail-out </a:t>
            </a:r>
          </a:p>
          <a:p>
            <a:pPr algn="just">
              <a:spcBef>
                <a:spcPts val="600"/>
              </a:spcBef>
              <a:spcAft>
                <a:spcPts val="600"/>
              </a:spcAft>
            </a:pPr>
            <a:endParaRPr lang="en-GB" sz="2400" dirty="0"/>
          </a:p>
          <a:p>
            <a:pPr algn="just">
              <a:spcBef>
                <a:spcPts val="600"/>
              </a:spcBef>
              <a:spcAft>
                <a:spcPts val="600"/>
              </a:spcAft>
            </a:pPr>
            <a:endParaRPr lang="en-GB" sz="2400" dirty="0"/>
          </a:p>
          <a:p>
            <a:pPr algn="just">
              <a:spcBef>
                <a:spcPts val="600"/>
              </a:spcBef>
              <a:spcAft>
                <a:spcPts val="600"/>
              </a:spcAft>
            </a:pPr>
            <a:endParaRPr lang="en-GB" sz="2400" dirty="0"/>
          </a:p>
        </p:txBody>
      </p:sp>
      <p:sp>
        <p:nvSpPr>
          <p:cNvPr id="4" name="Rectangle 3"/>
          <p:cNvSpPr/>
          <p:nvPr/>
        </p:nvSpPr>
        <p:spPr>
          <a:xfrm>
            <a:off x="429488" y="1030112"/>
            <a:ext cx="5784042" cy="523220"/>
          </a:xfrm>
          <a:prstGeom prst="rect">
            <a:avLst/>
          </a:prstGeom>
        </p:spPr>
        <p:txBody>
          <a:bodyPr wrap="square">
            <a:spAutoFit/>
          </a:bodyPr>
          <a:lstStyle/>
          <a:p>
            <a:pPr lvl="0" algn="just">
              <a:spcBef>
                <a:spcPts val="600"/>
              </a:spcBef>
              <a:spcAft>
                <a:spcPts val="600"/>
              </a:spcAft>
            </a:pPr>
            <a:r>
              <a:rPr lang="en-GB" sz="2800" b="1" dirty="0"/>
              <a:t>4. </a:t>
            </a:r>
            <a:r>
              <a:rPr lang="en-US" sz="2800" b="1" dirty="0"/>
              <a:t>Financial stability</a:t>
            </a:r>
          </a:p>
        </p:txBody>
      </p:sp>
    </p:spTree>
    <p:extLst>
      <p:ext uri="{BB962C8B-B14F-4D97-AF65-F5344CB8AC3E}">
        <p14:creationId xmlns:p14="http://schemas.microsoft.com/office/powerpoint/2010/main" val="16129215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245856"/>
            <a:ext cx="10515600" cy="787814"/>
          </a:xfrm>
        </p:spPr>
        <p:txBody>
          <a:bodyPr>
            <a:noAutofit/>
          </a:bodyPr>
          <a:lstStyle/>
          <a:p>
            <a:r>
              <a:rPr lang="en-GB" sz="3200" b="1" dirty="0">
                <a:latin typeface="+mn-lt"/>
              </a:rPr>
              <a:t>4.1.2	The objectives of monetary policy</a:t>
            </a:r>
            <a:endParaRPr lang="pt-PT" sz="3200" b="1" dirty="0">
              <a:latin typeface="+mn-lt"/>
            </a:endParaRPr>
          </a:p>
        </p:txBody>
      </p:sp>
      <p:sp>
        <p:nvSpPr>
          <p:cNvPr id="3" name="Marcador de Posição de Conteúdo 2"/>
          <p:cNvSpPr>
            <a:spLocks noGrp="1"/>
          </p:cNvSpPr>
          <p:nvPr>
            <p:ph idx="1"/>
          </p:nvPr>
        </p:nvSpPr>
        <p:spPr>
          <a:xfrm>
            <a:off x="421735" y="1681448"/>
            <a:ext cx="11348530" cy="4795424"/>
          </a:xfrm>
        </p:spPr>
        <p:txBody>
          <a:bodyPr>
            <a:normAutofit/>
          </a:bodyPr>
          <a:lstStyle/>
          <a:p>
            <a:pPr marL="0" indent="0" algn="just">
              <a:spcBef>
                <a:spcPts val="600"/>
              </a:spcBef>
              <a:spcAft>
                <a:spcPts val="600"/>
              </a:spcAft>
              <a:buNone/>
            </a:pPr>
            <a:r>
              <a:rPr lang="en-GB" sz="2400" b="1" dirty="0"/>
              <a:t>2) Compatibility with price stability</a:t>
            </a:r>
          </a:p>
          <a:p>
            <a:pPr algn="just">
              <a:spcBef>
                <a:spcPts val="600"/>
              </a:spcBef>
              <a:spcAft>
                <a:spcPts val="600"/>
              </a:spcAft>
            </a:pPr>
            <a:r>
              <a:rPr lang="en-GB" sz="2400" dirty="0"/>
              <a:t>In principle, the provision of liquidity by CBs in times of stress should not conflict with their macroeconomic objectives, in particular, price-stability</a:t>
            </a:r>
          </a:p>
          <a:p>
            <a:pPr algn="just">
              <a:spcBef>
                <a:spcPts val="600"/>
              </a:spcBef>
              <a:spcAft>
                <a:spcPts val="600"/>
              </a:spcAft>
            </a:pPr>
            <a:endParaRPr lang="en-GB" sz="2400" dirty="0"/>
          </a:p>
          <a:p>
            <a:pPr algn="just">
              <a:spcBef>
                <a:spcPts val="600"/>
              </a:spcBef>
              <a:spcAft>
                <a:spcPts val="600"/>
              </a:spcAft>
            </a:pPr>
            <a:r>
              <a:rPr lang="en-GB" sz="2400" dirty="0"/>
              <a:t>This is likely true when assistance is provided to one particular institution, but less so when CBs engage in wholesale liquidity provision like in the aftermath of the crisis of 2007-09. In such situations, loans to banks increase the quantity of money that could result in inflation if extended beyond the liquidity stress period</a:t>
            </a:r>
          </a:p>
          <a:p>
            <a:pPr algn="just">
              <a:spcBef>
                <a:spcPts val="600"/>
              </a:spcBef>
              <a:spcAft>
                <a:spcPts val="600"/>
              </a:spcAft>
            </a:pPr>
            <a:endParaRPr lang="en-GB" sz="2400" dirty="0"/>
          </a:p>
          <a:p>
            <a:pPr algn="just">
              <a:spcBef>
                <a:spcPts val="600"/>
              </a:spcBef>
              <a:spcAft>
                <a:spcPts val="600"/>
              </a:spcAft>
            </a:pPr>
            <a:endParaRPr lang="en-GB" sz="2400" dirty="0"/>
          </a:p>
        </p:txBody>
      </p:sp>
      <p:sp>
        <p:nvSpPr>
          <p:cNvPr id="4" name="Rectangle 3"/>
          <p:cNvSpPr/>
          <p:nvPr/>
        </p:nvSpPr>
        <p:spPr>
          <a:xfrm>
            <a:off x="429488" y="1030112"/>
            <a:ext cx="5784042" cy="523220"/>
          </a:xfrm>
          <a:prstGeom prst="rect">
            <a:avLst/>
          </a:prstGeom>
        </p:spPr>
        <p:txBody>
          <a:bodyPr wrap="square">
            <a:spAutoFit/>
          </a:bodyPr>
          <a:lstStyle/>
          <a:p>
            <a:pPr lvl="0" algn="just">
              <a:spcBef>
                <a:spcPts val="600"/>
              </a:spcBef>
              <a:spcAft>
                <a:spcPts val="600"/>
              </a:spcAft>
            </a:pPr>
            <a:r>
              <a:rPr lang="en-GB" sz="2800" b="1" dirty="0"/>
              <a:t>4. </a:t>
            </a:r>
            <a:r>
              <a:rPr lang="en-US" sz="2800" b="1" dirty="0"/>
              <a:t>Financial stability</a:t>
            </a:r>
          </a:p>
        </p:txBody>
      </p:sp>
    </p:spTree>
    <p:extLst>
      <p:ext uri="{BB962C8B-B14F-4D97-AF65-F5344CB8AC3E}">
        <p14:creationId xmlns:p14="http://schemas.microsoft.com/office/powerpoint/2010/main" val="31858947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245856"/>
            <a:ext cx="10515600" cy="787814"/>
          </a:xfrm>
        </p:spPr>
        <p:txBody>
          <a:bodyPr>
            <a:noAutofit/>
          </a:bodyPr>
          <a:lstStyle/>
          <a:p>
            <a:r>
              <a:rPr lang="en-GB" sz="3200" b="1" dirty="0">
                <a:latin typeface="+mn-lt"/>
              </a:rPr>
              <a:t>4.1.2	The objectives of monetary policy</a:t>
            </a:r>
            <a:endParaRPr lang="pt-PT" sz="3200" b="1" dirty="0">
              <a:latin typeface="+mn-lt"/>
            </a:endParaRPr>
          </a:p>
        </p:txBody>
      </p:sp>
      <p:sp>
        <p:nvSpPr>
          <p:cNvPr id="3" name="Marcador de Posição de Conteúdo 2"/>
          <p:cNvSpPr>
            <a:spLocks noGrp="1"/>
          </p:cNvSpPr>
          <p:nvPr>
            <p:ph idx="1"/>
          </p:nvPr>
        </p:nvSpPr>
        <p:spPr>
          <a:xfrm>
            <a:off x="421735" y="1817926"/>
            <a:ext cx="11348530" cy="4795424"/>
          </a:xfrm>
        </p:spPr>
        <p:txBody>
          <a:bodyPr>
            <a:normAutofit/>
          </a:bodyPr>
          <a:lstStyle/>
          <a:p>
            <a:pPr marL="0" indent="0" algn="just">
              <a:spcBef>
                <a:spcPts val="600"/>
              </a:spcBef>
              <a:spcAft>
                <a:spcPts val="600"/>
              </a:spcAft>
              <a:buNone/>
            </a:pPr>
            <a:r>
              <a:rPr lang="en-GB" sz="2200" b="1" dirty="0"/>
              <a:t>3) Implications for the definition of central bank objectives</a:t>
            </a:r>
          </a:p>
          <a:p>
            <a:pPr algn="just">
              <a:spcBef>
                <a:spcPts val="600"/>
              </a:spcBef>
              <a:spcAft>
                <a:spcPts val="600"/>
              </a:spcAft>
            </a:pPr>
            <a:r>
              <a:rPr lang="en-GB" sz="2200" dirty="0"/>
              <a:t>Central banks monitor asset prices as these convey information on possible future crisis and on possible developments in inflation. In particular, a rise in asset prices may lead to imprudent borrowing and their eventual fall may result in financial disturbance. However, in general, the control of asset prices has not been assigned to central banks’ objectives</a:t>
            </a:r>
          </a:p>
          <a:p>
            <a:pPr algn="just">
              <a:spcBef>
                <a:spcPts val="600"/>
              </a:spcBef>
              <a:spcAft>
                <a:spcPts val="600"/>
              </a:spcAft>
            </a:pPr>
            <a:endParaRPr lang="en-GB" sz="2200" dirty="0"/>
          </a:p>
          <a:p>
            <a:pPr marL="0" indent="0" algn="just">
              <a:spcBef>
                <a:spcPts val="600"/>
              </a:spcBef>
              <a:spcAft>
                <a:spcPts val="600"/>
              </a:spcAft>
              <a:buNone/>
            </a:pPr>
            <a:r>
              <a:rPr lang="en-GB" sz="2200" dirty="0"/>
              <a:t>None of the three issues can be considered settled definitively. The role of CBs was once defined in a context where commercial banks were the main actors in the collection of savings and the allocation of financial resources, but traditional models are being challenged by the development of market-based finance, disintermediation, and the development of financial innovation</a:t>
            </a:r>
          </a:p>
          <a:p>
            <a:pPr algn="just">
              <a:spcBef>
                <a:spcPts val="600"/>
              </a:spcBef>
              <a:spcAft>
                <a:spcPts val="600"/>
              </a:spcAft>
            </a:pPr>
            <a:endParaRPr lang="en-GB" sz="2200" dirty="0"/>
          </a:p>
        </p:txBody>
      </p:sp>
      <p:sp>
        <p:nvSpPr>
          <p:cNvPr id="4" name="Rectangle 3"/>
          <p:cNvSpPr/>
          <p:nvPr/>
        </p:nvSpPr>
        <p:spPr>
          <a:xfrm>
            <a:off x="429488" y="1030112"/>
            <a:ext cx="5784042" cy="523220"/>
          </a:xfrm>
          <a:prstGeom prst="rect">
            <a:avLst/>
          </a:prstGeom>
        </p:spPr>
        <p:txBody>
          <a:bodyPr wrap="square">
            <a:spAutoFit/>
          </a:bodyPr>
          <a:lstStyle/>
          <a:p>
            <a:pPr lvl="0" algn="just">
              <a:spcBef>
                <a:spcPts val="600"/>
              </a:spcBef>
              <a:spcAft>
                <a:spcPts val="600"/>
              </a:spcAft>
            </a:pPr>
            <a:r>
              <a:rPr lang="en-GB" sz="2800" b="1" dirty="0"/>
              <a:t>4. </a:t>
            </a:r>
            <a:r>
              <a:rPr lang="en-US" sz="2800" b="1" dirty="0"/>
              <a:t>Financial stability</a:t>
            </a:r>
          </a:p>
        </p:txBody>
      </p:sp>
    </p:spTree>
    <p:extLst>
      <p:ext uri="{BB962C8B-B14F-4D97-AF65-F5344CB8AC3E}">
        <p14:creationId xmlns:p14="http://schemas.microsoft.com/office/powerpoint/2010/main" val="8521367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245856"/>
            <a:ext cx="10515600" cy="787814"/>
          </a:xfrm>
        </p:spPr>
        <p:txBody>
          <a:bodyPr>
            <a:noAutofit/>
          </a:bodyPr>
          <a:lstStyle/>
          <a:p>
            <a:r>
              <a:rPr lang="en-GB" sz="3200" b="1" dirty="0">
                <a:latin typeface="+mn-lt"/>
              </a:rPr>
              <a:t>4.1.2	The objectives of monetary policy</a:t>
            </a:r>
            <a:endParaRPr lang="pt-PT" sz="3200" b="1" dirty="0">
              <a:latin typeface="+mn-lt"/>
            </a:endParaRPr>
          </a:p>
        </p:txBody>
      </p:sp>
      <p:sp>
        <p:nvSpPr>
          <p:cNvPr id="3" name="Marcador de Posição de Conteúdo 2"/>
          <p:cNvSpPr>
            <a:spLocks noGrp="1"/>
          </p:cNvSpPr>
          <p:nvPr>
            <p:ph idx="1"/>
          </p:nvPr>
        </p:nvSpPr>
        <p:spPr>
          <a:xfrm>
            <a:off x="429488" y="1817926"/>
            <a:ext cx="10924309" cy="4795424"/>
          </a:xfrm>
        </p:spPr>
        <p:txBody>
          <a:bodyPr>
            <a:normAutofit/>
          </a:bodyPr>
          <a:lstStyle/>
          <a:p>
            <a:pPr algn="just">
              <a:spcBef>
                <a:spcPts val="0"/>
              </a:spcBef>
            </a:pPr>
            <a:r>
              <a:rPr lang="en-GB" sz="2400" dirty="0"/>
              <a:t>An historically important role of monetary policy has been exchange-rate stability, i.e. the external value of a currency </a:t>
            </a:r>
          </a:p>
          <a:p>
            <a:pPr algn="just">
              <a:spcBef>
                <a:spcPts val="0"/>
              </a:spcBef>
            </a:pPr>
            <a:endParaRPr lang="en-GB" sz="2400" dirty="0"/>
          </a:p>
          <a:p>
            <a:pPr algn="just">
              <a:spcBef>
                <a:spcPts val="0"/>
              </a:spcBef>
            </a:pPr>
            <a:r>
              <a:rPr lang="en-GB" sz="2400" dirty="0"/>
              <a:t>Until the 1990s, many countries relied on a fixed exchange rate as a means of controlling inflation and, after the demise of the Soviet bloc, several countries in transition decided to “anchor” their economy through the setting of a fixed exchange rate</a:t>
            </a:r>
          </a:p>
          <a:p>
            <a:pPr algn="just">
              <a:spcBef>
                <a:spcPts val="0"/>
              </a:spcBef>
            </a:pPr>
            <a:endParaRPr lang="en-GB" sz="2400" dirty="0"/>
          </a:p>
          <a:p>
            <a:pPr algn="just">
              <a:spcBef>
                <a:spcPts val="0"/>
              </a:spcBef>
            </a:pPr>
            <a:r>
              <a:rPr lang="en-GB" sz="2400" dirty="0"/>
              <a:t>However, the attraction of fixed exchange-rates has faded away in recent years, though China and some smaller countries continue to peg their exchange rates (i.e. their currency external-value)</a:t>
            </a:r>
          </a:p>
          <a:p>
            <a:pPr algn="just">
              <a:spcBef>
                <a:spcPts val="0"/>
              </a:spcBef>
            </a:pPr>
            <a:endParaRPr lang="en-GB" sz="2400" dirty="0"/>
          </a:p>
        </p:txBody>
      </p:sp>
      <p:sp>
        <p:nvSpPr>
          <p:cNvPr id="4" name="Rectangle 3"/>
          <p:cNvSpPr/>
          <p:nvPr/>
        </p:nvSpPr>
        <p:spPr>
          <a:xfrm>
            <a:off x="429488" y="1030112"/>
            <a:ext cx="5784042" cy="523220"/>
          </a:xfrm>
          <a:prstGeom prst="rect">
            <a:avLst/>
          </a:prstGeom>
        </p:spPr>
        <p:txBody>
          <a:bodyPr wrap="square">
            <a:spAutoFit/>
          </a:bodyPr>
          <a:lstStyle/>
          <a:p>
            <a:pPr lvl="0" algn="just">
              <a:spcBef>
                <a:spcPts val="600"/>
              </a:spcBef>
              <a:spcAft>
                <a:spcPts val="600"/>
              </a:spcAft>
            </a:pPr>
            <a:r>
              <a:rPr lang="en-GB" sz="2800" b="1" dirty="0"/>
              <a:t>2. </a:t>
            </a:r>
            <a:r>
              <a:rPr lang="en-US" sz="2800" b="1" dirty="0"/>
              <a:t>Exchange rate stability</a:t>
            </a:r>
            <a:endParaRPr lang="en-GB" sz="2800" dirty="0"/>
          </a:p>
        </p:txBody>
      </p:sp>
    </p:spTree>
    <p:extLst>
      <p:ext uri="{BB962C8B-B14F-4D97-AF65-F5344CB8AC3E}">
        <p14:creationId xmlns:p14="http://schemas.microsoft.com/office/powerpoint/2010/main" val="39417245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245856"/>
            <a:ext cx="10515600" cy="787814"/>
          </a:xfrm>
        </p:spPr>
        <p:txBody>
          <a:bodyPr>
            <a:noAutofit/>
          </a:bodyPr>
          <a:lstStyle/>
          <a:p>
            <a:r>
              <a:rPr lang="en-GB" sz="3200" b="1" dirty="0">
                <a:latin typeface="+mn-lt"/>
              </a:rPr>
              <a:t>4.1.2	The objectives of monetary policy</a:t>
            </a:r>
            <a:endParaRPr lang="pt-PT" sz="3200" b="1" dirty="0">
              <a:latin typeface="+mn-lt"/>
            </a:endParaRPr>
          </a:p>
        </p:txBody>
      </p:sp>
      <p:sp>
        <p:nvSpPr>
          <p:cNvPr id="3" name="Marcador de Posição de Conteúdo 2"/>
          <p:cNvSpPr>
            <a:spLocks noGrp="1"/>
          </p:cNvSpPr>
          <p:nvPr>
            <p:ph idx="1"/>
          </p:nvPr>
        </p:nvSpPr>
        <p:spPr>
          <a:xfrm>
            <a:off x="429488" y="1817926"/>
            <a:ext cx="10924309" cy="4795424"/>
          </a:xfrm>
        </p:spPr>
        <p:txBody>
          <a:bodyPr>
            <a:normAutofit/>
          </a:bodyPr>
          <a:lstStyle/>
          <a:p>
            <a:pPr algn="just">
              <a:spcBef>
                <a:spcPts val="0"/>
              </a:spcBef>
            </a:pPr>
            <a:r>
              <a:rPr lang="en-GB" sz="2200" dirty="0"/>
              <a:t>Like fiscal policy, monetary policy has a short-run impact on aggregate demand. </a:t>
            </a:r>
          </a:p>
          <a:p>
            <a:pPr algn="just">
              <a:spcBef>
                <a:spcPts val="0"/>
              </a:spcBef>
            </a:pPr>
            <a:endParaRPr lang="en-GB" sz="2200" dirty="0"/>
          </a:p>
          <a:p>
            <a:pPr algn="just">
              <a:spcBef>
                <a:spcPts val="0"/>
              </a:spcBef>
            </a:pPr>
            <a:r>
              <a:rPr lang="en-GB" sz="2200" dirty="0"/>
              <a:t>This is because in the presence of price rigidities a lower interest rate tends to encourage investment (through a lower real interest rate) and net exports (through a depreciated real exchange rate), and because higher prices reduce the purchasing power of those assets, like conventional fixed-rate bonds, that are not perfectly indexed to inflation </a:t>
            </a:r>
          </a:p>
          <a:p>
            <a:pPr algn="just">
              <a:spcBef>
                <a:spcPts val="0"/>
              </a:spcBef>
            </a:pPr>
            <a:endParaRPr lang="en-GB" sz="2200" dirty="0"/>
          </a:p>
          <a:p>
            <a:pPr algn="just">
              <a:spcBef>
                <a:spcPts val="0"/>
              </a:spcBef>
            </a:pPr>
            <a:r>
              <a:rPr lang="en-GB" sz="2200" dirty="0"/>
              <a:t>Monetary policy can therefore be used to stabilize aggregate demand, i.e. support demand through an expansionary monetary policy when demand is weak and a restrictive monetary policy when demand is ballooning</a:t>
            </a:r>
          </a:p>
        </p:txBody>
      </p:sp>
      <p:sp>
        <p:nvSpPr>
          <p:cNvPr id="4" name="Rectangle 3"/>
          <p:cNvSpPr/>
          <p:nvPr/>
        </p:nvSpPr>
        <p:spPr>
          <a:xfrm>
            <a:off x="429488" y="1030112"/>
            <a:ext cx="5784042" cy="523220"/>
          </a:xfrm>
          <a:prstGeom prst="rect">
            <a:avLst/>
          </a:prstGeom>
        </p:spPr>
        <p:txBody>
          <a:bodyPr wrap="square">
            <a:spAutoFit/>
          </a:bodyPr>
          <a:lstStyle/>
          <a:p>
            <a:pPr lvl="0" algn="just">
              <a:spcBef>
                <a:spcPts val="600"/>
              </a:spcBef>
              <a:spcAft>
                <a:spcPts val="600"/>
              </a:spcAft>
            </a:pPr>
            <a:r>
              <a:rPr lang="en-GB" sz="2800" b="1" dirty="0"/>
              <a:t>3. </a:t>
            </a:r>
            <a:r>
              <a:rPr lang="en-US" sz="2800" b="1" dirty="0"/>
              <a:t>Output stabilization</a:t>
            </a:r>
          </a:p>
        </p:txBody>
      </p:sp>
    </p:spTree>
    <p:extLst>
      <p:ext uri="{BB962C8B-B14F-4D97-AF65-F5344CB8AC3E}">
        <p14:creationId xmlns:p14="http://schemas.microsoft.com/office/powerpoint/2010/main" val="41281211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245856"/>
            <a:ext cx="10515600" cy="787814"/>
          </a:xfrm>
        </p:spPr>
        <p:txBody>
          <a:bodyPr>
            <a:noAutofit/>
          </a:bodyPr>
          <a:lstStyle/>
          <a:p>
            <a:r>
              <a:rPr lang="en-GB" sz="3200" b="1" dirty="0">
                <a:latin typeface="+mn-lt"/>
              </a:rPr>
              <a:t>4.1.2	The objectives of monetary policy</a:t>
            </a:r>
            <a:endParaRPr lang="pt-PT" sz="3200" b="1" dirty="0">
              <a:latin typeface="+mn-lt"/>
            </a:endParaRPr>
          </a:p>
        </p:txBody>
      </p:sp>
      <p:sp>
        <p:nvSpPr>
          <p:cNvPr id="3" name="Marcador de Posição de Conteúdo 2"/>
          <p:cNvSpPr>
            <a:spLocks noGrp="1"/>
          </p:cNvSpPr>
          <p:nvPr>
            <p:ph idx="1"/>
          </p:nvPr>
        </p:nvSpPr>
        <p:spPr>
          <a:xfrm>
            <a:off x="429488" y="1817926"/>
            <a:ext cx="10924309" cy="4795424"/>
          </a:xfrm>
        </p:spPr>
        <p:txBody>
          <a:bodyPr>
            <a:normAutofit/>
          </a:bodyPr>
          <a:lstStyle/>
          <a:p>
            <a:pPr algn="just">
              <a:spcBef>
                <a:spcPts val="0"/>
              </a:spcBef>
            </a:pPr>
            <a:r>
              <a:rPr lang="en-GB" sz="2200" dirty="0"/>
              <a:t>The rationale for counter-cyclical MP goes back to the Great Depression of the 1930s but, as for FP, the desirability and effectiveness of counter-cyclical MP are debated</a:t>
            </a:r>
          </a:p>
          <a:p>
            <a:pPr algn="just">
              <a:spcBef>
                <a:spcPts val="0"/>
              </a:spcBef>
            </a:pPr>
            <a:endParaRPr lang="en-GB" sz="2200" dirty="0"/>
          </a:p>
          <a:p>
            <a:pPr algn="just">
              <a:spcBef>
                <a:spcPts val="0"/>
              </a:spcBef>
            </a:pPr>
            <a:r>
              <a:rPr lang="en-GB" sz="2200" dirty="0"/>
              <a:t>The existence of price rigidities, a hypothesis upon which counter-cyclical monetary policy relies, is not much debated anymore</a:t>
            </a:r>
          </a:p>
          <a:p>
            <a:pPr algn="just">
              <a:spcBef>
                <a:spcPts val="0"/>
              </a:spcBef>
            </a:pPr>
            <a:endParaRPr lang="en-GB" sz="2200" dirty="0"/>
          </a:p>
          <a:p>
            <a:pPr algn="just">
              <a:spcBef>
                <a:spcPts val="0"/>
              </a:spcBef>
            </a:pPr>
            <a:r>
              <a:rPr lang="en-GB" sz="2200" dirty="0"/>
              <a:t>However, the long and variable lags involved in the transmission of MP impulses make the discretionary stabilization a delicate exercise which can transform a counter-cyclical policy into a pro-cyclical one. This is why the degree of central bank activism is a matter for discussion</a:t>
            </a:r>
          </a:p>
          <a:p>
            <a:pPr algn="just">
              <a:spcBef>
                <a:spcPts val="0"/>
              </a:spcBef>
            </a:pPr>
            <a:endParaRPr lang="en-GB" sz="2200" dirty="0"/>
          </a:p>
          <a:p>
            <a:pPr algn="just">
              <a:spcBef>
                <a:spcPts val="0"/>
              </a:spcBef>
            </a:pPr>
            <a:r>
              <a:rPr lang="en-GB" sz="2200" dirty="0"/>
              <a:t>Market expectations may also impede counter-cyclical policy through the adjustment of long-run interest rates. E.g., long-run interest rate may increase in a recession if short-term rates are lowered aggressively and are expected to lead to future inflation</a:t>
            </a:r>
          </a:p>
          <a:p>
            <a:pPr algn="just">
              <a:spcBef>
                <a:spcPts val="0"/>
              </a:spcBef>
            </a:pPr>
            <a:endParaRPr lang="en-GB" sz="2400" dirty="0"/>
          </a:p>
        </p:txBody>
      </p:sp>
      <p:sp>
        <p:nvSpPr>
          <p:cNvPr id="4" name="Rectangle 3"/>
          <p:cNvSpPr/>
          <p:nvPr/>
        </p:nvSpPr>
        <p:spPr>
          <a:xfrm>
            <a:off x="429488" y="1030112"/>
            <a:ext cx="5784042" cy="523220"/>
          </a:xfrm>
          <a:prstGeom prst="rect">
            <a:avLst/>
          </a:prstGeom>
        </p:spPr>
        <p:txBody>
          <a:bodyPr wrap="square">
            <a:spAutoFit/>
          </a:bodyPr>
          <a:lstStyle/>
          <a:p>
            <a:pPr lvl="0" algn="just">
              <a:spcBef>
                <a:spcPts val="600"/>
              </a:spcBef>
              <a:spcAft>
                <a:spcPts val="600"/>
              </a:spcAft>
            </a:pPr>
            <a:r>
              <a:rPr lang="en-GB" sz="2800" b="1" dirty="0"/>
              <a:t>3. </a:t>
            </a:r>
            <a:r>
              <a:rPr lang="en-US" sz="2800" b="1" dirty="0"/>
              <a:t>Output stabilization</a:t>
            </a:r>
          </a:p>
        </p:txBody>
      </p:sp>
    </p:spTree>
    <p:extLst>
      <p:ext uri="{BB962C8B-B14F-4D97-AF65-F5344CB8AC3E}">
        <p14:creationId xmlns:p14="http://schemas.microsoft.com/office/powerpoint/2010/main" val="12861261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245856"/>
            <a:ext cx="10515600" cy="787814"/>
          </a:xfrm>
        </p:spPr>
        <p:txBody>
          <a:bodyPr>
            <a:noAutofit/>
          </a:bodyPr>
          <a:lstStyle/>
          <a:p>
            <a:r>
              <a:rPr lang="en-GB" sz="3200" b="1" dirty="0">
                <a:latin typeface="+mn-lt"/>
              </a:rPr>
              <a:t>4.1.2	The objectives of monetary policy</a:t>
            </a:r>
            <a:endParaRPr lang="pt-PT" sz="3200" b="1" dirty="0">
              <a:latin typeface="+mn-lt"/>
            </a:endParaRPr>
          </a:p>
        </p:txBody>
      </p:sp>
      <mc:AlternateContent xmlns:mc="http://schemas.openxmlformats.org/markup-compatibility/2006" xmlns:a14="http://schemas.microsoft.com/office/drawing/2010/main">
        <mc:Choice Requires="a14">
          <p:sp>
            <p:nvSpPr>
              <p:cNvPr id="3" name="Marcador de Posição de Conteúdo 2"/>
              <p:cNvSpPr>
                <a:spLocks noGrp="1"/>
              </p:cNvSpPr>
              <p:nvPr>
                <p:ph idx="1"/>
              </p:nvPr>
            </p:nvSpPr>
            <p:spPr>
              <a:xfrm>
                <a:off x="429491" y="1583401"/>
                <a:ext cx="11212049" cy="4795424"/>
              </a:xfrm>
            </p:spPr>
            <p:txBody>
              <a:bodyPr>
                <a:normAutofit/>
              </a:bodyPr>
              <a:lstStyle/>
              <a:p>
                <a:pPr algn="just">
                  <a:spcBef>
                    <a:spcPts val="0"/>
                  </a:spcBef>
                </a:pPr>
                <a:r>
                  <a:rPr lang="en-GB" sz="2200" dirty="0"/>
                  <a:t>CBs behave in practice as if they were aiming at minimizing the output gap. In 1993, John Taylor showed that the average reaction of the Federal Reserve to US inflation and the output gap could be captured by the </a:t>
                </a:r>
                <a:r>
                  <a:rPr lang="en-GB" sz="2200" b="1" dirty="0"/>
                  <a:t>Taylor Rule</a:t>
                </a:r>
                <a:r>
                  <a:rPr lang="en-GB" sz="2200" dirty="0"/>
                  <a:t>:</a:t>
                </a:r>
              </a:p>
              <a:p>
                <a:pPr algn="just">
                  <a:spcBef>
                    <a:spcPts val="0"/>
                  </a:spcBef>
                </a:pPr>
                <a:endParaRPr lang="en-GB" sz="2200" dirty="0"/>
              </a:p>
              <a:p>
                <a:pPr algn="just">
                  <a:spcBef>
                    <a:spcPts val="0"/>
                  </a:spcBef>
                </a:pPr>
                <a:endParaRPr lang="en-GB" sz="2200" dirty="0"/>
              </a:p>
              <a:p>
                <a:pPr algn="just">
                  <a:spcBef>
                    <a:spcPts val="0"/>
                  </a:spcBef>
                </a:pPr>
                <a:endParaRPr lang="en-GB" sz="2200" dirty="0"/>
              </a:p>
              <a:p>
                <a:pPr marL="0" indent="0" algn="just">
                  <a:spcBef>
                    <a:spcPts val="0"/>
                  </a:spcBef>
                  <a:buNone/>
                </a:pPr>
                <a:endParaRPr lang="en-GB" sz="2200" dirty="0"/>
              </a:p>
              <a:p>
                <a:pPr marL="0" indent="0" algn="just">
                  <a:spcBef>
                    <a:spcPts val="0"/>
                  </a:spcBef>
                  <a:buNone/>
                </a:pPr>
                <a:r>
                  <a:rPr lang="en-GB" sz="2200" dirty="0"/>
                  <a:t>where </a:t>
                </a:r>
                <a14:m>
                  <m:oMath xmlns:m="http://schemas.openxmlformats.org/officeDocument/2006/math">
                    <m:sSub>
                      <m:sSubPr>
                        <m:ctrlPr>
                          <a:rPr lang="en-GB" sz="2200" b="1" i="1">
                            <a:latin typeface="Cambria Math" panose="02040503050406030204" pitchFamily="18" charset="0"/>
                          </a:rPr>
                        </m:ctrlPr>
                      </m:sSubPr>
                      <m:e>
                        <m:r>
                          <a:rPr lang="en-GB" sz="2200" b="1" i="1">
                            <a:latin typeface="Cambria Math" panose="02040503050406030204" pitchFamily="18" charset="0"/>
                          </a:rPr>
                          <m:t>𝒊</m:t>
                        </m:r>
                      </m:e>
                      <m:sub>
                        <m:r>
                          <a:rPr lang="en-GB" sz="2200" b="1" i="1">
                            <a:latin typeface="Cambria Math" panose="02040503050406030204" pitchFamily="18" charset="0"/>
                          </a:rPr>
                          <m:t>𝒕</m:t>
                        </m:r>
                      </m:sub>
                    </m:sSub>
                  </m:oMath>
                </a14:m>
                <a:r>
                  <a:rPr lang="en-GB" sz="2200" dirty="0"/>
                  <a:t> is the short-term nominal interest rate, </a:t>
                </a:r>
                <a14:m>
                  <m:oMath xmlns:m="http://schemas.openxmlformats.org/officeDocument/2006/math">
                    <m:sSub>
                      <m:sSubPr>
                        <m:ctrlPr>
                          <a:rPr lang="en-GB" sz="2200" b="1" i="1">
                            <a:latin typeface="Cambria Math" panose="02040503050406030204" pitchFamily="18" charset="0"/>
                          </a:rPr>
                        </m:ctrlPr>
                      </m:sSubPr>
                      <m:e>
                        <m:r>
                          <a:rPr lang="en-GB" sz="2200" b="1" i="1">
                            <a:latin typeface="Cambria Math" panose="02040503050406030204" pitchFamily="18" charset="0"/>
                          </a:rPr>
                          <m:t>𝝅</m:t>
                        </m:r>
                      </m:e>
                      <m:sub>
                        <m:r>
                          <a:rPr lang="en-GB" sz="2200" b="1" i="1">
                            <a:latin typeface="Cambria Math" panose="02040503050406030204" pitchFamily="18" charset="0"/>
                          </a:rPr>
                          <m:t>𝒕</m:t>
                        </m:r>
                      </m:sub>
                    </m:sSub>
                  </m:oMath>
                </a14:m>
                <a:r>
                  <a:rPr lang="en-GB" sz="2200" dirty="0"/>
                  <a:t> the inflation rate, </a:t>
                </a:r>
                <a14:m>
                  <m:oMath xmlns:m="http://schemas.openxmlformats.org/officeDocument/2006/math">
                    <m:acc>
                      <m:accPr>
                        <m:chr m:val="̃"/>
                        <m:ctrlPr>
                          <a:rPr lang="en-GB" sz="2200" b="1" i="1">
                            <a:latin typeface="Cambria Math" panose="02040503050406030204" pitchFamily="18" charset="0"/>
                          </a:rPr>
                        </m:ctrlPr>
                      </m:accPr>
                      <m:e>
                        <m:r>
                          <a:rPr lang="en-GB" sz="2200" b="1" i="1">
                            <a:latin typeface="Cambria Math" panose="02040503050406030204" pitchFamily="18" charset="0"/>
                          </a:rPr>
                          <m:t>𝝅</m:t>
                        </m:r>
                      </m:e>
                    </m:acc>
                  </m:oMath>
                </a14:m>
                <a:r>
                  <a:rPr lang="en-GB" sz="2200" dirty="0"/>
                  <a:t> the inflation objective, (</a:t>
                </a:r>
                <a14:m>
                  <m:oMath xmlns:m="http://schemas.openxmlformats.org/officeDocument/2006/math">
                    <m:sSub>
                      <m:sSubPr>
                        <m:ctrlPr>
                          <a:rPr lang="en-GB" sz="2200" b="1" i="1">
                            <a:latin typeface="Cambria Math" panose="02040503050406030204" pitchFamily="18" charset="0"/>
                          </a:rPr>
                        </m:ctrlPr>
                      </m:sSubPr>
                      <m:e>
                        <m:r>
                          <a:rPr lang="en-GB" sz="2200" b="1" i="1">
                            <a:latin typeface="Cambria Math" panose="02040503050406030204" pitchFamily="18" charset="0"/>
                          </a:rPr>
                          <m:t>𝒚</m:t>
                        </m:r>
                      </m:e>
                      <m:sub>
                        <m:r>
                          <a:rPr lang="en-GB" sz="2200" b="1" i="1">
                            <a:latin typeface="Cambria Math" panose="02040503050406030204" pitchFamily="18" charset="0"/>
                          </a:rPr>
                          <m:t>𝒕</m:t>
                        </m:r>
                      </m:sub>
                    </m:sSub>
                    <m:r>
                      <a:rPr lang="en-GB" sz="2200" b="1">
                        <a:latin typeface="Cambria Math" panose="02040503050406030204" pitchFamily="18" charset="0"/>
                      </a:rPr>
                      <m:t>−</m:t>
                    </m:r>
                    <m:sSub>
                      <m:sSubPr>
                        <m:ctrlPr>
                          <a:rPr lang="en-GB" sz="2200" b="1" i="1">
                            <a:latin typeface="Cambria Math" panose="02040503050406030204" pitchFamily="18" charset="0"/>
                          </a:rPr>
                        </m:ctrlPr>
                      </m:sSubPr>
                      <m:e>
                        <m:acc>
                          <m:accPr>
                            <m:chr m:val="̃"/>
                            <m:ctrlPr>
                              <a:rPr lang="en-GB" sz="2200" b="1" i="1">
                                <a:latin typeface="Cambria Math" panose="02040503050406030204" pitchFamily="18" charset="0"/>
                              </a:rPr>
                            </m:ctrlPr>
                          </m:accPr>
                          <m:e>
                            <m:r>
                              <a:rPr lang="en-GB" sz="2200" b="1" i="1">
                                <a:latin typeface="Cambria Math" panose="02040503050406030204" pitchFamily="18" charset="0"/>
                              </a:rPr>
                              <m:t>𝒚</m:t>
                            </m:r>
                          </m:e>
                        </m:acc>
                      </m:e>
                      <m:sub>
                        <m:r>
                          <a:rPr lang="en-GB" sz="2200" b="1" i="1">
                            <a:latin typeface="Cambria Math" panose="02040503050406030204" pitchFamily="18" charset="0"/>
                          </a:rPr>
                          <m:t>𝒕</m:t>
                        </m:r>
                      </m:sub>
                    </m:sSub>
                  </m:oMath>
                </a14:m>
                <a:r>
                  <a:rPr lang="en-GB" sz="2200" dirty="0"/>
                  <a:t>) the output gap, </a:t>
                </a:r>
                <a14:m>
                  <m:oMath xmlns:m="http://schemas.openxmlformats.org/officeDocument/2006/math">
                    <m:acc>
                      <m:accPr>
                        <m:chr m:val="̃"/>
                        <m:ctrlPr>
                          <a:rPr lang="en-GB" sz="2200" b="1" i="1">
                            <a:latin typeface="Cambria Math" panose="02040503050406030204" pitchFamily="18" charset="0"/>
                          </a:rPr>
                        </m:ctrlPr>
                      </m:accPr>
                      <m:e>
                        <m:r>
                          <a:rPr lang="en-GB" sz="2200" b="1" i="1">
                            <a:latin typeface="Cambria Math" panose="02040503050406030204" pitchFamily="18" charset="0"/>
                          </a:rPr>
                          <m:t>𝒓</m:t>
                        </m:r>
                      </m:e>
                    </m:acc>
                  </m:oMath>
                </a14:m>
                <a:r>
                  <a:rPr lang="en-GB" sz="2200" dirty="0"/>
                  <a:t> the “neutral” level of the real interest rate (equal to the growth rate of the economy, which maximizes consumption per capita at the steady state according to the golden rule of growth theory)</a:t>
                </a:r>
              </a:p>
              <a:p>
                <a:pPr marL="0" indent="0" algn="just">
                  <a:spcBef>
                    <a:spcPts val="0"/>
                  </a:spcBef>
                  <a:buNone/>
                </a:pPr>
                <a:endParaRPr lang="en-GB" sz="2200" dirty="0"/>
              </a:p>
              <a:p>
                <a:pPr algn="just">
                  <a:spcBef>
                    <a:spcPts val="0"/>
                  </a:spcBef>
                </a:pPr>
                <a:r>
                  <a:rPr lang="en-GB" sz="2200" dirty="0"/>
                  <a:t>Essentially, the Taylor rule sets interest rates based on current inflation and the gap between actual and potential output (i.e. output gap)</a:t>
                </a:r>
              </a:p>
            </p:txBody>
          </p:sp>
        </mc:Choice>
        <mc:Fallback xmlns="">
          <p:sp>
            <p:nvSpPr>
              <p:cNvPr id="3" name="Marcador de Posição de Conteúdo 2"/>
              <p:cNvSpPr>
                <a:spLocks noGrp="1" noRot="1" noChangeAspect="1" noMove="1" noResize="1" noEditPoints="1" noAdjustHandles="1" noChangeArrowheads="1" noChangeShapeType="1" noTextEdit="1"/>
              </p:cNvSpPr>
              <p:nvPr>
                <p:ph idx="1"/>
              </p:nvPr>
            </p:nvSpPr>
            <p:spPr>
              <a:xfrm>
                <a:off x="429491" y="1583401"/>
                <a:ext cx="11212049" cy="4795424"/>
              </a:xfrm>
              <a:blipFill>
                <a:blip r:embed="rId2"/>
                <a:stretch>
                  <a:fillRect l="-707" t="-1654" r="-652"/>
                </a:stretch>
              </a:blipFill>
            </p:spPr>
            <p:txBody>
              <a:bodyPr/>
              <a:lstStyle/>
              <a:p>
                <a:r>
                  <a:rPr lang="en-US">
                    <a:noFill/>
                  </a:rPr>
                  <a:t> </a:t>
                </a:r>
              </a:p>
            </p:txBody>
          </p:sp>
        </mc:Fallback>
      </mc:AlternateContent>
      <p:sp>
        <p:nvSpPr>
          <p:cNvPr id="4" name="Rectangle 3"/>
          <p:cNvSpPr/>
          <p:nvPr/>
        </p:nvSpPr>
        <p:spPr>
          <a:xfrm>
            <a:off x="429488" y="1030112"/>
            <a:ext cx="5784042" cy="523220"/>
          </a:xfrm>
          <a:prstGeom prst="rect">
            <a:avLst/>
          </a:prstGeom>
        </p:spPr>
        <p:txBody>
          <a:bodyPr wrap="square">
            <a:spAutoFit/>
          </a:bodyPr>
          <a:lstStyle/>
          <a:p>
            <a:pPr lvl="0" algn="just">
              <a:spcBef>
                <a:spcPts val="600"/>
              </a:spcBef>
              <a:spcAft>
                <a:spcPts val="600"/>
              </a:spcAft>
            </a:pPr>
            <a:r>
              <a:rPr lang="en-GB" sz="2800" b="1" dirty="0"/>
              <a:t>3. </a:t>
            </a:r>
            <a:r>
              <a:rPr lang="en-US" sz="2800" b="1" dirty="0"/>
              <a:t>Output stabilization</a:t>
            </a:r>
          </a:p>
        </p:txBody>
      </p:sp>
      <mc:AlternateContent xmlns:mc="http://schemas.openxmlformats.org/markup-compatibility/2006" xmlns:a14="http://schemas.microsoft.com/office/drawing/2010/main">
        <mc:Choice Requires="a14">
          <p:sp>
            <p:nvSpPr>
              <p:cNvPr id="5" name="Rectangle 4"/>
              <p:cNvSpPr/>
              <p:nvPr/>
            </p:nvSpPr>
            <p:spPr>
              <a:xfrm>
                <a:off x="3145717" y="2757951"/>
                <a:ext cx="5779596"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ctrlPr>
                            <a:rPr lang="en-GB" sz="2400" b="1" i="1">
                              <a:latin typeface="Cambria Math" panose="02040503050406030204" pitchFamily="18" charset="0"/>
                            </a:rPr>
                          </m:ctrlPr>
                        </m:dPr>
                        <m:e>
                          <m:sSub>
                            <m:sSubPr>
                              <m:ctrlPr>
                                <a:rPr lang="en-GB" sz="2400" b="1" i="1">
                                  <a:latin typeface="Cambria Math" panose="02040503050406030204" pitchFamily="18" charset="0"/>
                                </a:rPr>
                              </m:ctrlPr>
                            </m:sSubPr>
                            <m:e>
                              <m:r>
                                <a:rPr lang="en-GB" sz="2400" b="1" i="1">
                                  <a:latin typeface="Cambria Math" panose="02040503050406030204" pitchFamily="18" charset="0"/>
                                </a:rPr>
                                <m:t>𝒊</m:t>
                              </m:r>
                            </m:e>
                            <m:sub>
                              <m:r>
                                <a:rPr lang="en-GB" sz="2400" b="1" i="1">
                                  <a:latin typeface="Cambria Math" panose="02040503050406030204" pitchFamily="18" charset="0"/>
                                </a:rPr>
                                <m:t>𝒕</m:t>
                              </m:r>
                            </m:sub>
                          </m:sSub>
                          <m:r>
                            <a:rPr lang="en-GB" sz="2400" b="1" i="0">
                              <a:latin typeface="Cambria Math" panose="02040503050406030204" pitchFamily="18" charset="0"/>
                            </a:rPr>
                            <m:t>=</m:t>
                          </m:r>
                          <m:acc>
                            <m:accPr>
                              <m:chr m:val="̃"/>
                              <m:ctrlPr>
                                <a:rPr lang="en-GB" sz="2400" b="1" i="1">
                                  <a:latin typeface="Cambria Math" panose="02040503050406030204" pitchFamily="18" charset="0"/>
                                </a:rPr>
                              </m:ctrlPr>
                            </m:accPr>
                            <m:e>
                              <m:r>
                                <a:rPr lang="en-GB" sz="2400" b="1" i="1">
                                  <a:latin typeface="Cambria Math" panose="02040503050406030204" pitchFamily="18" charset="0"/>
                                </a:rPr>
                                <m:t>𝒓</m:t>
                              </m:r>
                            </m:e>
                          </m:acc>
                          <m:r>
                            <a:rPr lang="en-GB" sz="2400" b="1" i="0">
                              <a:latin typeface="Cambria Math" panose="02040503050406030204" pitchFamily="18" charset="0"/>
                            </a:rPr>
                            <m:t>+</m:t>
                          </m:r>
                          <m:sSub>
                            <m:sSubPr>
                              <m:ctrlPr>
                                <a:rPr lang="en-GB" sz="2400" b="1" i="1" smtClean="0">
                                  <a:latin typeface="Cambria Math" panose="02040503050406030204" pitchFamily="18" charset="0"/>
                                </a:rPr>
                              </m:ctrlPr>
                            </m:sSubPr>
                            <m:e>
                              <m:r>
                                <a:rPr lang="en-GB" sz="2400" b="1" i="1">
                                  <a:latin typeface="Cambria Math" panose="02040503050406030204" pitchFamily="18" charset="0"/>
                                </a:rPr>
                                <m:t>𝝅</m:t>
                              </m:r>
                            </m:e>
                            <m:sub>
                              <m:r>
                                <a:rPr lang="en-GB" sz="2400" b="1" i="1">
                                  <a:latin typeface="Cambria Math" panose="02040503050406030204" pitchFamily="18" charset="0"/>
                                </a:rPr>
                                <m:t>𝒕</m:t>
                              </m:r>
                            </m:sub>
                          </m:sSub>
                          <m:r>
                            <a:rPr lang="en-GB" sz="2400" b="1" i="0">
                              <a:latin typeface="Cambria Math" panose="02040503050406030204" pitchFamily="18" charset="0"/>
                            </a:rPr>
                            <m:t>+</m:t>
                          </m:r>
                          <m:r>
                            <a:rPr lang="en-GB" sz="2400" b="1" i="0">
                              <a:latin typeface="Cambria Math" panose="02040503050406030204" pitchFamily="18" charset="0"/>
                            </a:rPr>
                            <m:t>𝟎</m:t>
                          </m:r>
                          <m:r>
                            <a:rPr lang="en-GB" sz="2400" b="1" i="0">
                              <a:latin typeface="Cambria Math" panose="02040503050406030204" pitchFamily="18" charset="0"/>
                            </a:rPr>
                            <m:t>,</m:t>
                          </m:r>
                          <m:r>
                            <a:rPr lang="en-GB" sz="2400" b="1" i="0">
                              <a:latin typeface="Cambria Math" panose="02040503050406030204" pitchFamily="18" charset="0"/>
                            </a:rPr>
                            <m:t>𝟓</m:t>
                          </m:r>
                          <m:d>
                            <m:dPr>
                              <m:ctrlPr>
                                <a:rPr lang="en-GB" sz="2400" b="1" i="1">
                                  <a:latin typeface="Cambria Math" panose="02040503050406030204" pitchFamily="18" charset="0"/>
                                </a:rPr>
                              </m:ctrlPr>
                            </m:dPr>
                            <m:e>
                              <m:sSub>
                                <m:sSubPr>
                                  <m:ctrlPr>
                                    <a:rPr lang="en-GB" sz="2400" b="1" i="1">
                                      <a:latin typeface="Cambria Math" panose="02040503050406030204" pitchFamily="18" charset="0"/>
                                    </a:rPr>
                                  </m:ctrlPr>
                                </m:sSubPr>
                                <m:e>
                                  <m:r>
                                    <a:rPr lang="en-GB" sz="2400" b="1" i="1">
                                      <a:latin typeface="Cambria Math" panose="02040503050406030204" pitchFamily="18" charset="0"/>
                                    </a:rPr>
                                    <m:t>𝝅</m:t>
                                  </m:r>
                                </m:e>
                                <m:sub>
                                  <m:r>
                                    <a:rPr lang="en-GB" sz="2400" b="1" i="1">
                                      <a:latin typeface="Cambria Math" panose="02040503050406030204" pitchFamily="18" charset="0"/>
                                    </a:rPr>
                                    <m:t>𝒕</m:t>
                                  </m:r>
                                </m:sub>
                              </m:sSub>
                              <m:r>
                                <a:rPr lang="en-GB" sz="2400" b="1" i="0">
                                  <a:latin typeface="Cambria Math" panose="02040503050406030204" pitchFamily="18" charset="0"/>
                                </a:rPr>
                                <m:t>−</m:t>
                              </m:r>
                              <m:acc>
                                <m:accPr>
                                  <m:chr m:val="̃"/>
                                  <m:ctrlPr>
                                    <a:rPr lang="en-GB" sz="2400" b="1" i="1">
                                      <a:latin typeface="Cambria Math" panose="02040503050406030204" pitchFamily="18" charset="0"/>
                                    </a:rPr>
                                  </m:ctrlPr>
                                </m:accPr>
                                <m:e>
                                  <m:r>
                                    <a:rPr lang="en-GB" sz="2400" b="1" i="1">
                                      <a:latin typeface="Cambria Math" panose="02040503050406030204" pitchFamily="18" charset="0"/>
                                    </a:rPr>
                                    <m:t>𝝅</m:t>
                                  </m:r>
                                </m:e>
                              </m:acc>
                            </m:e>
                          </m:d>
                          <m:r>
                            <a:rPr lang="en-GB" sz="2400" b="1" i="0">
                              <a:latin typeface="Cambria Math" panose="02040503050406030204" pitchFamily="18" charset="0"/>
                            </a:rPr>
                            <m:t>+</m:t>
                          </m:r>
                          <m:r>
                            <a:rPr lang="en-GB" sz="2400" b="1" i="0">
                              <a:latin typeface="Cambria Math" panose="02040503050406030204" pitchFamily="18" charset="0"/>
                            </a:rPr>
                            <m:t>𝟎</m:t>
                          </m:r>
                          <m:r>
                            <a:rPr lang="en-GB" sz="2400" b="1" i="0">
                              <a:latin typeface="Cambria Math" panose="02040503050406030204" pitchFamily="18" charset="0"/>
                            </a:rPr>
                            <m:t>,</m:t>
                          </m:r>
                          <m:r>
                            <a:rPr lang="en-GB" sz="2400" b="1" i="0">
                              <a:latin typeface="Cambria Math" panose="02040503050406030204" pitchFamily="18" charset="0"/>
                            </a:rPr>
                            <m:t>𝟓</m:t>
                          </m:r>
                          <m:r>
                            <a:rPr lang="en-GB" sz="2400" b="1" i="0">
                              <a:latin typeface="Cambria Math" panose="02040503050406030204" pitchFamily="18" charset="0"/>
                            </a:rPr>
                            <m:t>(</m:t>
                          </m:r>
                          <m:sSub>
                            <m:sSubPr>
                              <m:ctrlPr>
                                <a:rPr lang="en-GB" sz="2400" b="1" i="1">
                                  <a:latin typeface="Cambria Math" panose="02040503050406030204" pitchFamily="18" charset="0"/>
                                </a:rPr>
                              </m:ctrlPr>
                            </m:sSubPr>
                            <m:e>
                              <m:r>
                                <a:rPr lang="en-GB" sz="2400" b="1" i="1">
                                  <a:latin typeface="Cambria Math" panose="02040503050406030204" pitchFamily="18" charset="0"/>
                                </a:rPr>
                                <m:t>𝒚</m:t>
                              </m:r>
                            </m:e>
                            <m:sub>
                              <m:r>
                                <a:rPr lang="en-GB" sz="2400" b="1" i="1">
                                  <a:latin typeface="Cambria Math" panose="02040503050406030204" pitchFamily="18" charset="0"/>
                                </a:rPr>
                                <m:t>𝒕</m:t>
                              </m:r>
                            </m:sub>
                          </m:sSub>
                          <m:r>
                            <a:rPr lang="en-GB" sz="2400" b="1" i="0">
                              <a:latin typeface="Cambria Math" panose="02040503050406030204" pitchFamily="18" charset="0"/>
                            </a:rPr>
                            <m:t>−</m:t>
                          </m:r>
                          <m:sSub>
                            <m:sSubPr>
                              <m:ctrlPr>
                                <a:rPr lang="en-GB" sz="2400" b="1" i="1">
                                  <a:latin typeface="Cambria Math" panose="02040503050406030204" pitchFamily="18" charset="0"/>
                                </a:rPr>
                              </m:ctrlPr>
                            </m:sSubPr>
                            <m:e>
                              <m:acc>
                                <m:accPr>
                                  <m:chr m:val="̃"/>
                                  <m:ctrlPr>
                                    <a:rPr lang="en-GB" sz="2400" b="1" i="1">
                                      <a:latin typeface="Cambria Math" panose="02040503050406030204" pitchFamily="18" charset="0"/>
                                    </a:rPr>
                                  </m:ctrlPr>
                                </m:accPr>
                                <m:e>
                                  <m:r>
                                    <a:rPr lang="en-GB" sz="2400" b="1" i="1">
                                      <a:latin typeface="Cambria Math" panose="02040503050406030204" pitchFamily="18" charset="0"/>
                                    </a:rPr>
                                    <m:t>𝒚</m:t>
                                  </m:r>
                                </m:e>
                              </m:acc>
                            </m:e>
                            <m:sub>
                              <m:r>
                                <a:rPr lang="en-GB" sz="2400" b="1" i="1">
                                  <a:latin typeface="Cambria Math" panose="02040503050406030204" pitchFamily="18" charset="0"/>
                                </a:rPr>
                                <m:t>𝒕</m:t>
                              </m:r>
                            </m:sub>
                          </m:sSub>
                        </m:e>
                      </m:d>
                    </m:oMath>
                  </m:oMathPara>
                </a14:m>
                <a:endParaRPr lang="en-GB" sz="2400" b="1" dirty="0"/>
              </a:p>
            </p:txBody>
          </p:sp>
        </mc:Choice>
        <mc:Fallback xmlns="">
          <p:sp>
            <p:nvSpPr>
              <p:cNvPr id="5" name="Rectangle 4"/>
              <p:cNvSpPr>
                <a:spLocks noRot="1" noChangeAspect="1" noMove="1" noResize="1" noEditPoints="1" noAdjustHandles="1" noChangeArrowheads="1" noChangeShapeType="1" noTextEdit="1"/>
              </p:cNvSpPr>
              <p:nvPr/>
            </p:nvSpPr>
            <p:spPr>
              <a:xfrm>
                <a:off x="3145717" y="2757951"/>
                <a:ext cx="5779596" cy="461665"/>
              </a:xfrm>
              <a:prstGeom prst="rect">
                <a:avLst/>
              </a:prstGeom>
              <a:blipFill>
                <a:blip r:embed="rId3"/>
                <a:stretch>
                  <a:fillRect t="-130263" r="-11814" b="-194737"/>
                </a:stretch>
              </a:blipFill>
            </p:spPr>
            <p:txBody>
              <a:bodyPr/>
              <a:lstStyle/>
              <a:p>
                <a:r>
                  <a:rPr lang="en-US">
                    <a:noFill/>
                  </a:rPr>
                  <a:t> </a:t>
                </a:r>
              </a:p>
            </p:txBody>
          </p:sp>
        </mc:Fallback>
      </mc:AlternateContent>
    </p:spTree>
    <p:extLst>
      <p:ext uri="{BB962C8B-B14F-4D97-AF65-F5344CB8AC3E}">
        <p14:creationId xmlns:p14="http://schemas.microsoft.com/office/powerpoint/2010/main" val="17842923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245856"/>
            <a:ext cx="10515600" cy="787814"/>
          </a:xfrm>
        </p:spPr>
        <p:txBody>
          <a:bodyPr>
            <a:noAutofit/>
          </a:bodyPr>
          <a:lstStyle/>
          <a:p>
            <a:r>
              <a:rPr lang="en-GB" sz="3200" b="1" dirty="0">
                <a:latin typeface="+mn-lt"/>
              </a:rPr>
              <a:t>4.1.2	The objectives of monetary policy</a:t>
            </a:r>
            <a:endParaRPr lang="pt-PT" sz="3200" b="1" dirty="0">
              <a:latin typeface="+mn-lt"/>
            </a:endParaRPr>
          </a:p>
        </p:txBody>
      </p:sp>
      <p:sp>
        <p:nvSpPr>
          <p:cNvPr id="3" name="Marcador de Posição de Conteúdo 2"/>
          <p:cNvSpPr>
            <a:spLocks noGrp="1"/>
          </p:cNvSpPr>
          <p:nvPr>
            <p:ph idx="1"/>
          </p:nvPr>
        </p:nvSpPr>
        <p:spPr>
          <a:xfrm>
            <a:off x="429488" y="1817926"/>
            <a:ext cx="11348530" cy="4795424"/>
          </a:xfrm>
        </p:spPr>
        <p:txBody>
          <a:bodyPr>
            <a:normAutofit/>
          </a:bodyPr>
          <a:lstStyle/>
          <a:p>
            <a:pPr algn="just">
              <a:spcBef>
                <a:spcPts val="0"/>
              </a:spcBef>
            </a:pPr>
            <a:r>
              <a:rPr lang="en-GB" sz="2200" dirty="0"/>
              <a:t>The </a:t>
            </a:r>
            <a:r>
              <a:rPr lang="en-GB" sz="2200" b="1" dirty="0"/>
              <a:t>Taylor rule </a:t>
            </a:r>
            <a:r>
              <a:rPr lang="en-GB" sz="2200" dirty="0"/>
              <a:t>has become </a:t>
            </a:r>
            <a:r>
              <a:rPr lang="en-GB" sz="2200" b="1" dirty="0"/>
              <a:t>one of economists’ basic tool to assess interest-rate variations</a:t>
            </a:r>
            <a:r>
              <a:rPr lang="en-GB" sz="2200" dirty="0"/>
              <a:t>. The Taylor rule is a useful standard for comparing monetary instances over time and across countries</a:t>
            </a:r>
          </a:p>
          <a:p>
            <a:pPr algn="just">
              <a:spcBef>
                <a:spcPts val="0"/>
              </a:spcBef>
            </a:pPr>
            <a:endParaRPr lang="en-GB" sz="2200" dirty="0"/>
          </a:p>
          <a:p>
            <a:pPr algn="just">
              <a:spcBef>
                <a:spcPts val="0"/>
              </a:spcBef>
            </a:pPr>
            <a:r>
              <a:rPr lang="en-GB" sz="2200" dirty="0"/>
              <a:t>The fact that CBs appear to react to the output gap does not imply that they have an output-stabilization objective</a:t>
            </a:r>
          </a:p>
          <a:p>
            <a:pPr algn="just">
              <a:spcBef>
                <a:spcPts val="0"/>
              </a:spcBef>
            </a:pPr>
            <a:endParaRPr lang="en-GB" sz="2200" dirty="0"/>
          </a:p>
          <a:p>
            <a:pPr algn="just">
              <a:spcBef>
                <a:spcPts val="0"/>
              </a:spcBef>
            </a:pPr>
            <a:r>
              <a:rPr lang="en-GB" sz="2200" dirty="0"/>
              <a:t>The </a:t>
            </a:r>
            <a:r>
              <a:rPr lang="en-GB" sz="2200" b="1" dirty="0"/>
              <a:t>output gap </a:t>
            </a:r>
            <a:r>
              <a:rPr lang="en-GB" sz="2200" dirty="0"/>
              <a:t>can be viewed as a measure of excess supply of goods and services in the economy, and thus </a:t>
            </a:r>
            <a:r>
              <a:rPr lang="en-GB" sz="2200" b="1" dirty="0"/>
              <a:t>can be used as a predictor of future inflation</a:t>
            </a:r>
            <a:r>
              <a:rPr lang="en-GB" sz="2200" dirty="0"/>
              <a:t>. Raising the interest rate is the appropriate reaction to curb future inflation when demand exceeds potential output, even for a CB that does not pursue output stabilization per se</a:t>
            </a:r>
          </a:p>
        </p:txBody>
      </p:sp>
      <p:sp>
        <p:nvSpPr>
          <p:cNvPr id="4" name="Rectangle 3"/>
          <p:cNvSpPr/>
          <p:nvPr/>
        </p:nvSpPr>
        <p:spPr>
          <a:xfrm>
            <a:off x="429488" y="1030112"/>
            <a:ext cx="5784042" cy="523220"/>
          </a:xfrm>
          <a:prstGeom prst="rect">
            <a:avLst/>
          </a:prstGeom>
        </p:spPr>
        <p:txBody>
          <a:bodyPr wrap="square">
            <a:spAutoFit/>
          </a:bodyPr>
          <a:lstStyle/>
          <a:p>
            <a:pPr lvl="0" algn="just">
              <a:spcBef>
                <a:spcPts val="600"/>
              </a:spcBef>
              <a:spcAft>
                <a:spcPts val="600"/>
              </a:spcAft>
            </a:pPr>
            <a:r>
              <a:rPr lang="en-GB" sz="2800" b="1" dirty="0"/>
              <a:t>3. </a:t>
            </a:r>
            <a:r>
              <a:rPr lang="en-US" sz="2800" b="1" dirty="0"/>
              <a:t>Output stabilization</a:t>
            </a:r>
          </a:p>
        </p:txBody>
      </p:sp>
    </p:spTree>
    <p:extLst>
      <p:ext uri="{BB962C8B-B14F-4D97-AF65-F5344CB8AC3E}">
        <p14:creationId xmlns:p14="http://schemas.microsoft.com/office/powerpoint/2010/main" val="2746995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245856"/>
            <a:ext cx="10515600" cy="787814"/>
          </a:xfrm>
        </p:spPr>
        <p:txBody>
          <a:bodyPr>
            <a:noAutofit/>
          </a:bodyPr>
          <a:lstStyle/>
          <a:p>
            <a:r>
              <a:rPr lang="en-GB" sz="3200" b="1" dirty="0">
                <a:latin typeface="+mn-lt"/>
              </a:rPr>
              <a:t>4.1.2	The objectives of monetary policy</a:t>
            </a:r>
            <a:endParaRPr lang="pt-PT" sz="3200" b="1" dirty="0">
              <a:latin typeface="+mn-lt"/>
            </a:endParaRPr>
          </a:p>
        </p:txBody>
      </p:sp>
      <p:sp>
        <p:nvSpPr>
          <p:cNvPr id="3" name="Marcador de Posição de Conteúdo 2"/>
          <p:cNvSpPr>
            <a:spLocks noGrp="1"/>
          </p:cNvSpPr>
          <p:nvPr>
            <p:ph idx="1"/>
          </p:nvPr>
        </p:nvSpPr>
        <p:spPr>
          <a:xfrm>
            <a:off x="429491" y="1583401"/>
            <a:ext cx="11212049" cy="4795424"/>
          </a:xfrm>
        </p:spPr>
        <p:txBody>
          <a:bodyPr>
            <a:normAutofit/>
          </a:bodyPr>
          <a:lstStyle/>
          <a:p>
            <a:pPr algn="just">
              <a:spcBef>
                <a:spcPts val="0"/>
              </a:spcBef>
            </a:pPr>
            <a:r>
              <a:rPr lang="en-GB" sz="2200" dirty="0"/>
              <a:t>Essentially, the Taylor rule sets interest rates based on current inflation and the gap between actual and potential output (i.e. output gap)</a:t>
            </a:r>
          </a:p>
        </p:txBody>
      </p:sp>
      <p:sp>
        <p:nvSpPr>
          <p:cNvPr id="4" name="Rectangle 3"/>
          <p:cNvSpPr/>
          <p:nvPr/>
        </p:nvSpPr>
        <p:spPr>
          <a:xfrm>
            <a:off x="429488" y="1030112"/>
            <a:ext cx="5784042" cy="523220"/>
          </a:xfrm>
          <a:prstGeom prst="rect">
            <a:avLst/>
          </a:prstGeom>
        </p:spPr>
        <p:txBody>
          <a:bodyPr wrap="square">
            <a:spAutoFit/>
          </a:bodyPr>
          <a:lstStyle/>
          <a:p>
            <a:pPr lvl="0" algn="just">
              <a:spcBef>
                <a:spcPts val="600"/>
              </a:spcBef>
              <a:spcAft>
                <a:spcPts val="600"/>
              </a:spcAft>
            </a:pPr>
            <a:r>
              <a:rPr lang="en-GB" sz="2800" b="1" dirty="0"/>
              <a:t>3. </a:t>
            </a:r>
            <a:r>
              <a:rPr lang="en-US" sz="2800" b="1" dirty="0"/>
              <a:t>Output stabilization</a:t>
            </a:r>
          </a:p>
        </p:txBody>
      </p:sp>
      <p:pic>
        <p:nvPicPr>
          <p:cNvPr id="2050" name="Picture 2" descr="Resultado de imagem para taylor rule and ecb interest ra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6915" y="2365984"/>
            <a:ext cx="5676671" cy="410294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17529" y="6559026"/>
            <a:ext cx="7994083" cy="276999"/>
          </a:xfrm>
          <a:prstGeom prst="rect">
            <a:avLst/>
          </a:prstGeom>
        </p:spPr>
        <p:txBody>
          <a:bodyPr wrap="square">
            <a:spAutoFit/>
          </a:bodyPr>
          <a:lstStyle/>
          <a:p>
            <a:r>
              <a:rPr lang="en-US" sz="1200" dirty="0"/>
              <a:t>http://macromarketmusings.blogspot.pt/2015/03/the-origins-of-eurozone-monetary-policy.html</a:t>
            </a:r>
          </a:p>
        </p:txBody>
      </p:sp>
      <p:sp>
        <p:nvSpPr>
          <p:cNvPr id="7" name="Rectangle 6"/>
          <p:cNvSpPr/>
          <p:nvPr/>
        </p:nvSpPr>
        <p:spPr>
          <a:xfrm>
            <a:off x="6604029" y="2681352"/>
            <a:ext cx="5374935" cy="3139321"/>
          </a:xfrm>
          <a:prstGeom prst="rect">
            <a:avLst/>
          </a:prstGeom>
        </p:spPr>
        <p:txBody>
          <a:bodyPr wrap="square">
            <a:spAutoFit/>
          </a:bodyPr>
          <a:lstStyle/>
          <a:p>
            <a:pPr marL="285750" indent="-285750">
              <a:buFont typeface="Arial" panose="020B0604020202020204" pitchFamily="34" charset="0"/>
              <a:buChar char="•"/>
            </a:pPr>
            <a:r>
              <a:rPr lang="en-US" dirty="0">
                <a:solidFill>
                  <a:srgbClr val="333333"/>
                </a:solidFill>
                <a:latin typeface="Arial" panose="020B0604020202020204" pitchFamily="34" charset="0"/>
              </a:rPr>
              <a:t>Indicates a pattern of the ECB setting its interest rate target in a manner more consistent with the core economies</a:t>
            </a:r>
          </a:p>
          <a:p>
            <a:pPr marL="285750" indent="-285750">
              <a:buFont typeface="Arial" panose="020B0604020202020204" pitchFamily="34" charset="0"/>
              <a:buChar char="•"/>
            </a:pPr>
            <a:endParaRPr lang="en-US" dirty="0">
              <a:solidFill>
                <a:srgbClr val="333333"/>
              </a:solidFill>
              <a:latin typeface="Arial" panose="020B0604020202020204" pitchFamily="34" charset="0"/>
            </a:endParaRPr>
          </a:p>
          <a:p>
            <a:pPr marL="285750" indent="-285750">
              <a:buFont typeface="Arial" panose="020B0604020202020204" pitchFamily="34" charset="0"/>
              <a:buChar char="•"/>
            </a:pPr>
            <a:r>
              <a:rPr lang="en-US" dirty="0">
                <a:solidFill>
                  <a:srgbClr val="333333"/>
                </a:solidFill>
                <a:latin typeface="Arial" panose="020B0604020202020204" pitchFamily="34" charset="0"/>
              </a:rPr>
              <a:t>Monetary policy was too tight in 2008-2009 for both periphery and core regions</a:t>
            </a:r>
          </a:p>
          <a:p>
            <a:pPr marL="285750" indent="-285750">
              <a:buFont typeface="Arial" panose="020B0604020202020204" pitchFamily="34" charset="0"/>
              <a:buChar char="•"/>
            </a:pPr>
            <a:endParaRPr lang="en-US" dirty="0">
              <a:solidFill>
                <a:srgbClr val="333333"/>
              </a:solidFill>
              <a:latin typeface="Arial" panose="020B0604020202020204" pitchFamily="34" charset="0"/>
            </a:endParaRPr>
          </a:p>
          <a:p>
            <a:pPr marL="285750" indent="-285750">
              <a:buFont typeface="Arial" panose="020B0604020202020204" pitchFamily="34" charset="0"/>
              <a:buChar char="•"/>
            </a:pPr>
            <a:r>
              <a:rPr lang="en-US" dirty="0">
                <a:solidFill>
                  <a:srgbClr val="333333"/>
                </a:solidFill>
                <a:latin typeface="Arial" panose="020B0604020202020204" pitchFamily="34" charset="0"/>
              </a:rPr>
              <a:t>Afterwards it was too tight for the periphery, suggesting the second stage of crisis was a regional monetary policy crisis localized to the periphery</a:t>
            </a:r>
          </a:p>
        </p:txBody>
      </p:sp>
    </p:spTree>
    <p:extLst>
      <p:ext uri="{BB962C8B-B14F-4D97-AF65-F5344CB8AC3E}">
        <p14:creationId xmlns:p14="http://schemas.microsoft.com/office/powerpoint/2010/main" val="16875537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19668" y="393701"/>
            <a:ext cx="10515600" cy="857388"/>
          </a:xfrm>
        </p:spPr>
        <p:txBody>
          <a:bodyPr>
            <a:noAutofit/>
          </a:bodyPr>
          <a:lstStyle/>
          <a:p>
            <a:r>
              <a:rPr lang="en-GB" b="1" dirty="0">
                <a:latin typeface="+mn-lt"/>
              </a:rPr>
              <a:t>Learning outcomes (#2)</a:t>
            </a:r>
            <a:endParaRPr lang="pt-PT" b="1" dirty="0">
              <a:latin typeface="+mn-lt"/>
            </a:endParaRPr>
          </a:p>
        </p:txBody>
      </p:sp>
      <p:sp>
        <p:nvSpPr>
          <p:cNvPr id="3" name="Marcador de Posição de Conteúdo 2"/>
          <p:cNvSpPr>
            <a:spLocks noGrp="1"/>
          </p:cNvSpPr>
          <p:nvPr>
            <p:ph idx="1"/>
          </p:nvPr>
        </p:nvSpPr>
        <p:spPr>
          <a:xfrm>
            <a:off x="419668" y="1394847"/>
            <a:ext cx="11303759" cy="5013701"/>
          </a:xfrm>
        </p:spPr>
        <p:txBody>
          <a:bodyPr>
            <a:noAutofit/>
          </a:bodyPr>
          <a:lstStyle/>
          <a:p>
            <a:pPr>
              <a:spcBef>
                <a:spcPts val="0"/>
              </a:spcBef>
            </a:pPr>
            <a:r>
              <a:rPr lang="en-GB" sz="2200" dirty="0"/>
              <a:t>Explain the different principles underpinning monetary policy, and respective underlying models and/or theories</a:t>
            </a:r>
          </a:p>
          <a:p>
            <a:pPr>
              <a:spcBef>
                <a:spcPts val="0"/>
              </a:spcBef>
            </a:pPr>
            <a:endParaRPr lang="en-GB" sz="2200" dirty="0"/>
          </a:p>
          <a:p>
            <a:pPr>
              <a:spcBef>
                <a:spcPts val="0"/>
              </a:spcBef>
            </a:pPr>
            <a:r>
              <a:rPr lang="en-GB" sz="2200" dirty="0"/>
              <a:t>Explain the principle of the long-run neutrality of money and its relation to the Quantity Theory of Money </a:t>
            </a:r>
          </a:p>
          <a:p>
            <a:pPr>
              <a:spcBef>
                <a:spcPts val="0"/>
              </a:spcBef>
            </a:pPr>
            <a:endParaRPr lang="en-GB" sz="2200" dirty="0"/>
          </a:p>
          <a:p>
            <a:pPr>
              <a:spcBef>
                <a:spcPts val="0"/>
              </a:spcBef>
            </a:pPr>
            <a:r>
              <a:rPr lang="en-GB" sz="2200" dirty="0"/>
              <a:t>Explain the reasons for the short-run disconnect between monetary growth and inflation (the existence of short-run nominal rigidities)</a:t>
            </a:r>
          </a:p>
          <a:p>
            <a:pPr>
              <a:spcBef>
                <a:spcPts val="0"/>
              </a:spcBef>
            </a:pPr>
            <a:endParaRPr lang="en-GB" sz="2200" dirty="0"/>
          </a:p>
          <a:p>
            <a:pPr>
              <a:spcBef>
                <a:spcPts val="0"/>
              </a:spcBef>
            </a:pPr>
            <a:r>
              <a:rPr lang="en-GB" sz="2200" dirty="0"/>
              <a:t>Explain the main transmission channels of monetary policy decisions and discuss how the strength of the various transmission channels may differ across countries</a:t>
            </a:r>
          </a:p>
          <a:p>
            <a:pPr>
              <a:spcBef>
                <a:spcPts val="0"/>
              </a:spcBef>
            </a:pPr>
            <a:endParaRPr lang="en-GB" sz="2200" dirty="0"/>
          </a:p>
          <a:p>
            <a:pPr>
              <a:spcBef>
                <a:spcPts val="0"/>
              </a:spcBef>
            </a:pPr>
            <a:r>
              <a:rPr lang="en-GB" sz="2200" dirty="0"/>
              <a:t>Explain the main justifications for the interdependence between monetary and fiscal policies in the long and short run</a:t>
            </a:r>
          </a:p>
          <a:p>
            <a:pPr>
              <a:spcBef>
                <a:spcPts val="0"/>
              </a:spcBef>
            </a:pPr>
            <a:endParaRPr lang="en-GB" sz="2200" dirty="0"/>
          </a:p>
          <a:p>
            <a:pPr>
              <a:spcBef>
                <a:spcPts val="0"/>
              </a:spcBef>
            </a:pPr>
            <a:endParaRPr lang="pt-PT" sz="2200" dirty="0"/>
          </a:p>
          <a:p>
            <a:pPr>
              <a:spcBef>
                <a:spcPts val="0"/>
              </a:spcBef>
            </a:pPr>
            <a:endParaRPr lang="en-GB" sz="2200" dirty="0"/>
          </a:p>
          <a:p>
            <a:pPr marL="0" indent="0">
              <a:spcBef>
                <a:spcPts val="0"/>
              </a:spcBef>
              <a:buNone/>
            </a:pPr>
            <a:endParaRPr lang="en-GB" sz="2200" dirty="0"/>
          </a:p>
          <a:p>
            <a:pPr marL="0" indent="0">
              <a:spcBef>
                <a:spcPts val="0"/>
              </a:spcBef>
              <a:buNone/>
            </a:pPr>
            <a:endParaRPr lang="pt-PT" sz="2200" dirty="0"/>
          </a:p>
        </p:txBody>
      </p:sp>
    </p:spTree>
    <p:extLst>
      <p:ext uri="{BB962C8B-B14F-4D97-AF65-F5344CB8AC3E}">
        <p14:creationId xmlns:p14="http://schemas.microsoft.com/office/powerpoint/2010/main" val="11657473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28922" y="486280"/>
            <a:ext cx="5462723" cy="787814"/>
          </a:xfrm>
        </p:spPr>
        <p:txBody>
          <a:bodyPr>
            <a:noAutofit/>
          </a:bodyPr>
          <a:lstStyle/>
          <a:p>
            <a:r>
              <a:rPr lang="en-GB" sz="3200" b="1" dirty="0">
                <a:latin typeface="+mn-lt"/>
              </a:rPr>
              <a:t>4.1.2	The objectives of monetary policy</a:t>
            </a:r>
            <a:endParaRPr lang="pt-PT" sz="3200" b="1" dirty="0">
              <a:latin typeface="+mn-lt"/>
            </a:endParaRPr>
          </a:p>
        </p:txBody>
      </p:sp>
      <p:sp>
        <p:nvSpPr>
          <p:cNvPr id="3" name="Marcador de Posição de Conteúdo 2"/>
          <p:cNvSpPr>
            <a:spLocks noGrp="1"/>
          </p:cNvSpPr>
          <p:nvPr>
            <p:ph idx="1"/>
          </p:nvPr>
        </p:nvSpPr>
        <p:spPr>
          <a:xfrm>
            <a:off x="306092" y="1573811"/>
            <a:ext cx="5439616" cy="4795424"/>
          </a:xfrm>
        </p:spPr>
        <p:txBody>
          <a:bodyPr>
            <a:normAutofit/>
          </a:bodyPr>
          <a:lstStyle/>
          <a:p>
            <a:pPr marL="0" lvl="0" indent="0" algn="just">
              <a:spcBef>
                <a:spcPts val="0"/>
              </a:spcBef>
              <a:buNone/>
            </a:pPr>
            <a:r>
              <a:rPr lang="en-US" sz="2400" b="1" dirty="0"/>
              <a:t>Summary:</a:t>
            </a:r>
          </a:p>
          <a:p>
            <a:pPr algn="just">
              <a:spcBef>
                <a:spcPts val="0"/>
              </a:spcBef>
            </a:pPr>
            <a:r>
              <a:rPr lang="en-GB" sz="2200" dirty="0"/>
              <a:t>Of the four objectives only the first (price stability) is formally included in all CBs mandates</a:t>
            </a:r>
          </a:p>
          <a:p>
            <a:pPr algn="just">
              <a:spcBef>
                <a:spcPts val="0"/>
              </a:spcBef>
            </a:pPr>
            <a:endParaRPr lang="en-GB" sz="2200" dirty="0"/>
          </a:p>
          <a:p>
            <a:pPr algn="just">
              <a:spcBef>
                <a:spcPts val="0"/>
              </a:spcBef>
            </a:pPr>
            <a:r>
              <a:rPr lang="en-GB" sz="2200" dirty="0"/>
              <a:t>Financial stability is a core objective of most CBs, though not necessarily explicitly</a:t>
            </a:r>
          </a:p>
          <a:p>
            <a:pPr algn="just">
              <a:spcBef>
                <a:spcPts val="0"/>
              </a:spcBef>
            </a:pPr>
            <a:endParaRPr lang="en-GB" sz="2200" dirty="0"/>
          </a:p>
          <a:p>
            <a:pPr algn="just">
              <a:spcBef>
                <a:spcPts val="0"/>
              </a:spcBef>
            </a:pPr>
            <a:r>
              <a:rPr lang="en-GB" sz="2200" dirty="0"/>
              <a:t>The other objectives may or may not feature among the goals of the monetary institutions. </a:t>
            </a:r>
          </a:p>
          <a:p>
            <a:pPr algn="just">
              <a:spcBef>
                <a:spcPts val="0"/>
              </a:spcBef>
            </a:pPr>
            <a:endParaRPr lang="en-GB" sz="2200" dirty="0"/>
          </a:p>
          <a:p>
            <a:pPr algn="just">
              <a:spcBef>
                <a:spcPts val="0"/>
              </a:spcBef>
            </a:pPr>
            <a:r>
              <a:rPr lang="en-GB" sz="2200" dirty="0"/>
              <a:t>See Table</a:t>
            </a:r>
          </a:p>
          <a:p>
            <a:pPr algn="just">
              <a:spcBef>
                <a:spcPts val="0"/>
              </a:spcBef>
            </a:pPr>
            <a:endParaRPr lang="en-GB" sz="2400" dirty="0"/>
          </a:p>
        </p:txBody>
      </p:sp>
      <p:pic>
        <p:nvPicPr>
          <p:cNvPr id="5" name="Picture 4"/>
          <p:cNvPicPr>
            <a:picLocks noChangeAspect="1"/>
          </p:cNvPicPr>
          <p:nvPr/>
        </p:nvPicPr>
        <p:blipFill>
          <a:blip r:embed="rId2"/>
          <a:stretch>
            <a:fillRect/>
          </a:stretch>
        </p:blipFill>
        <p:spPr>
          <a:xfrm>
            <a:off x="5891645" y="186563"/>
            <a:ext cx="5766725" cy="6671437"/>
          </a:xfrm>
          <a:prstGeom prst="rect">
            <a:avLst/>
          </a:prstGeom>
        </p:spPr>
      </p:pic>
    </p:spTree>
    <p:extLst>
      <p:ext uri="{BB962C8B-B14F-4D97-AF65-F5344CB8AC3E}">
        <p14:creationId xmlns:p14="http://schemas.microsoft.com/office/powerpoint/2010/main" val="14691755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1C089DB-9C91-4A6B-A4D7-6161ACFD8F0A}"/>
              </a:ext>
            </a:extLst>
          </p:cNvPr>
          <p:cNvSpPr txBox="1"/>
          <p:nvPr/>
        </p:nvSpPr>
        <p:spPr>
          <a:xfrm>
            <a:off x="906652" y="1758467"/>
            <a:ext cx="10298624" cy="1877437"/>
          </a:xfrm>
          <a:prstGeom prst="rect">
            <a:avLst/>
          </a:prstGeom>
          <a:noFill/>
        </p:spPr>
        <p:txBody>
          <a:bodyPr wrap="square">
            <a:spAutoFit/>
          </a:bodyPr>
          <a:lstStyle/>
          <a:p>
            <a:pPr lvl="0" algn="just" eaLnBrk="0" fontAlgn="base" hangingPunct="0">
              <a:spcBef>
                <a:spcPts val="600"/>
              </a:spcBef>
              <a:spcAft>
                <a:spcPts val="600"/>
              </a:spcAft>
            </a:pPr>
            <a:r>
              <a:rPr lang="en-US" altLang="pt-PT" sz="2400" dirty="0">
                <a:solidFill>
                  <a:srgbClr val="222222"/>
                </a:solidFill>
              </a:rPr>
              <a:t>Many governments have given responsibility for monetary policy—often described as inflation targeting—to central banks, rather than fiscal policy </a:t>
            </a:r>
          </a:p>
          <a:p>
            <a:pPr lvl="0" algn="just" eaLnBrk="0" fontAlgn="base" hangingPunct="0">
              <a:spcBef>
                <a:spcPts val="600"/>
              </a:spcBef>
              <a:spcAft>
                <a:spcPts val="600"/>
              </a:spcAft>
            </a:pPr>
            <a:endParaRPr lang="en-US" altLang="pt-PT" sz="2400" dirty="0">
              <a:solidFill>
                <a:srgbClr val="222222"/>
              </a:solidFill>
            </a:endParaRPr>
          </a:p>
          <a:p>
            <a:pPr lvl="0" algn="just" eaLnBrk="0" fontAlgn="base" hangingPunct="0">
              <a:spcBef>
                <a:spcPts val="600"/>
              </a:spcBef>
              <a:spcAft>
                <a:spcPts val="600"/>
              </a:spcAft>
            </a:pPr>
            <a:r>
              <a:rPr lang="en-US" altLang="pt-PT" sz="2400" dirty="0">
                <a:solidFill>
                  <a:srgbClr val="222222"/>
                </a:solidFill>
              </a:rPr>
              <a:t>Why?</a:t>
            </a:r>
            <a:endParaRPr kumimoji="0" lang="en-US" altLang="pt-PT" sz="2400" b="0" i="0" u="none" strike="noStrike" cap="none" normalizeH="0" baseline="0" dirty="0">
              <a:ln>
                <a:noFill/>
              </a:ln>
              <a:solidFill>
                <a:srgbClr val="222222"/>
              </a:solidFill>
              <a:effectLst/>
            </a:endParaRPr>
          </a:p>
        </p:txBody>
      </p:sp>
    </p:spTree>
    <p:extLst>
      <p:ext uri="{BB962C8B-B14F-4D97-AF65-F5344CB8AC3E}">
        <p14:creationId xmlns:p14="http://schemas.microsoft.com/office/powerpoint/2010/main" val="14593827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ção de Conteúdo 2"/>
          <p:cNvSpPr>
            <a:spLocks noGrp="1"/>
          </p:cNvSpPr>
          <p:nvPr>
            <p:ph idx="1"/>
          </p:nvPr>
        </p:nvSpPr>
        <p:spPr>
          <a:xfrm>
            <a:off x="438179" y="1317349"/>
            <a:ext cx="11158075" cy="4795424"/>
          </a:xfrm>
        </p:spPr>
        <p:txBody>
          <a:bodyPr>
            <a:normAutofit/>
          </a:bodyPr>
          <a:lstStyle/>
          <a:p>
            <a:pPr lvl="0" algn="just">
              <a:spcBef>
                <a:spcPts val="0"/>
              </a:spcBef>
            </a:pPr>
            <a:r>
              <a:rPr lang="en-GB" sz="2000" dirty="0"/>
              <a:t>Independence of monetary policy from fiscal policy is only possible if fiscal policy is sustainable or if the central bank is indifferent to the risk of government bankruptcy</a:t>
            </a:r>
          </a:p>
          <a:p>
            <a:pPr lvl="0" algn="just">
              <a:spcBef>
                <a:spcPts val="0"/>
              </a:spcBef>
            </a:pPr>
            <a:endParaRPr lang="en-GB" sz="2000" dirty="0"/>
          </a:p>
          <a:p>
            <a:pPr lvl="0" algn="just">
              <a:spcBef>
                <a:spcPts val="0"/>
              </a:spcBef>
            </a:pPr>
            <a:endParaRPr lang="en-GB" sz="2000" dirty="0"/>
          </a:p>
          <a:p>
            <a:pPr lvl="0" algn="just">
              <a:spcBef>
                <a:spcPts val="0"/>
              </a:spcBef>
            </a:pPr>
            <a:r>
              <a:rPr lang="en-GB" sz="2000" dirty="0"/>
              <a:t>If public debt ratio exceeds its sustainable long-run level and fiscal authorities refrain from undertaking a fiscal retrenchment, asset holders will anticipate:</a:t>
            </a:r>
          </a:p>
          <a:p>
            <a:pPr marL="457200" lvl="0" indent="-457200" algn="just">
              <a:spcBef>
                <a:spcPts val="600"/>
              </a:spcBef>
              <a:spcAft>
                <a:spcPts val="600"/>
              </a:spcAft>
              <a:buAutoNum type="arabicParenR"/>
            </a:pPr>
            <a:r>
              <a:rPr lang="en-GB" sz="2000" dirty="0"/>
              <a:t>government default. In this case the CB may be hurt by the loss of value of its assets. More importantly there will also be economic consequences relating to commercial bank defaults</a:t>
            </a:r>
          </a:p>
          <a:p>
            <a:pPr marL="457200" lvl="0" indent="-457200" algn="just">
              <a:spcBef>
                <a:spcPts val="600"/>
              </a:spcBef>
              <a:spcAft>
                <a:spcPts val="600"/>
              </a:spcAft>
              <a:buAutoNum type="arabicParenR"/>
            </a:pPr>
            <a:r>
              <a:rPr lang="en-GB" sz="2000" dirty="0"/>
              <a:t>debt monetization (i.e. CB bails out the government through a massive purchase of its bonds and raises money supply accordingly), with its inflationary consequences</a:t>
            </a:r>
          </a:p>
        </p:txBody>
      </p:sp>
      <p:sp>
        <p:nvSpPr>
          <p:cNvPr id="4" name="Rectangle 3"/>
          <p:cNvSpPr/>
          <p:nvPr/>
        </p:nvSpPr>
        <p:spPr>
          <a:xfrm>
            <a:off x="438179" y="401913"/>
            <a:ext cx="10704533" cy="461665"/>
          </a:xfrm>
          <a:prstGeom prst="rect">
            <a:avLst/>
          </a:prstGeom>
        </p:spPr>
        <p:txBody>
          <a:bodyPr wrap="none">
            <a:spAutoFit/>
          </a:bodyPr>
          <a:lstStyle/>
          <a:p>
            <a:pPr lvl="0">
              <a:spcBef>
                <a:spcPts val="600"/>
              </a:spcBef>
              <a:spcAft>
                <a:spcPts val="600"/>
              </a:spcAft>
            </a:pPr>
            <a:r>
              <a:rPr lang="en-GB" sz="2400" b="1" dirty="0"/>
              <a:t>How do monetary and fiscal policies relate to each other, are they interdependent?</a:t>
            </a:r>
          </a:p>
        </p:txBody>
      </p:sp>
    </p:spTree>
    <p:extLst>
      <p:ext uri="{BB962C8B-B14F-4D97-AF65-F5344CB8AC3E}">
        <p14:creationId xmlns:p14="http://schemas.microsoft.com/office/powerpoint/2010/main" val="42695642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ção de Conteúdo 2"/>
          <p:cNvSpPr>
            <a:spLocks noGrp="1"/>
          </p:cNvSpPr>
          <p:nvPr>
            <p:ph idx="1"/>
          </p:nvPr>
        </p:nvSpPr>
        <p:spPr>
          <a:xfrm>
            <a:off x="438179" y="1300723"/>
            <a:ext cx="11158075" cy="4795424"/>
          </a:xfrm>
        </p:spPr>
        <p:txBody>
          <a:bodyPr>
            <a:normAutofit/>
          </a:bodyPr>
          <a:lstStyle/>
          <a:p>
            <a:pPr algn="just">
              <a:spcBef>
                <a:spcPts val="0"/>
              </a:spcBef>
            </a:pPr>
            <a:r>
              <a:rPr lang="en-GB" sz="2000" dirty="0"/>
              <a:t>The long-run interdependence between fiscal and monetary policy implies that lasting monetary stability is very unlikely if the fiscal authority behaves in irresponsible ways</a:t>
            </a:r>
          </a:p>
          <a:p>
            <a:pPr lvl="0" algn="just">
              <a:spcBef>
                <a:spcPts val="0"/>
              </a:spcBef>
            </a:pPr>
            <a:endParaRPr lang="en-GB" sz="2000" dirty="0"/>
          </a:p>
          <a:p>
            <a:pPr lvl="0" algn="just">
              <a:spcBef>
                <a:spcPts val="0"/>
              </a:spcBef>
            </a:pPr>
            <a:r>
              <a:rPr lang="en-GB" sz="2000" dirty="0"/>
              <a:t>The </a:t>
            </a:r>
            <a:r>
              <a:rPr lang="en-GB" sz="2000" b="1" dirty="0"/>
              <a:t>long-run interdependence is the main justification for limiting public borrowing in a monetary union </a:t>
            </a:r>
            <a:r>
              <a:rPr lang="en-GB" sz="2000" dirty="0"/>
              <a:t>(as discussed in Chapter 3)</a:t>
            </a:r>
          </a:p>
          <a:p>
            <a:pPr lvl="0" algn="just">
              <a:spcBef>
                <a:spcPts val="0"/>
              </a:spcBef>
            </a:pPr>
            <a:endParaRPr lang="en-GB" sz="2000" dirty="0"/>
          </a:p>
          <a:p>
            <a:pPr lvl="0" algn="just">
              <a:spcBef>
                <a:spcPts val="0"/>
              </a:spcBef>
            </a:pPr>
            <a:r>
              <a:rPr lang="en-GB" sz="2000" dirty="0"/>
              <a:t>In the </a:t>
            </a:r>
            <a:r>
              <a:rPr lang="en-GB" sz="2000" b="1" dirty="0"/>
              <a:t>short run, there is no consensus on the desirability of coordinating monetary and fiscal policies to achieve a policy-mix, at least as long as monetary policy remains effective</a:t>
            </a:r>
          </a:p>
          <a:p>
            <a:pPr lvl="0" algn="just">
              <a:spcBef>
                <a:spcPts val="0"/>
              </a:spcBef>
            </a:pPr>
            <a:endParaRPr lang="en-GB" sz="2000" dirty="0"/>
          </a:p>
          <a:p>
            <a:pPr lvl="0" algn="just">
              <a:spcBef>
                <a:spcPts val="0"/>
              </a:spcBef>
            </a:pPr>
            <a:r>
              <a:rPr lang="en-GB" sz="2000" dirty="0"/>
              <a:t>Opponents of coordination point out that coordination can threaten CBs independence and argue that the rivalry between monetary and fiscal policy can be solved by making monetary policy fully independent</a:t>
            </a:r>
          </a:p>
          <a:p>
            <a:pPr lvl="0" algn="just">
              <a:spcBef>
                <a:spcPts val="0"/>
              </a:spcBef>
            </a:pPr>
            <a:endParaRPr lang="en-GB" sz="2000" dirty="0"/>
          </a:p>
          <a:p>
            <a:pPr algn="just">
              <a:spcBef>
                <a:spcPts val="0"/>
              </a:spcBef>
            </a:pPr>
            <a:r>
              <a:rPr lang="en-GB" sz="2000" dirty="0"/>
              <a:t>Specific </a:t>
            </a:r>
            <a:r>
              <a:rPr lang="en-GB" sz="2000" b="1" dirty="0"/>
              <a:t>coordination issues arise when monetary policy reaches the zero bound on nominal interest rates and embarks on unconventional policies. </a:t>
            </a:r>
            <a:r>
              <a:rPr lang="en-US" sz="2000" dirty="0"/>
              <a:t>The ZLB introduced a new kind of monetary policy called quantitative easing (QE). The aim of QE is to increase aggregate demand by buying assets, even when the policy interest rate is zero. </a:t>
            </a:r>
          </a:p>
          <a:p>
            <a:pPr lvl="0" algn="just">
              <a:spcBef>
                <a:spcPts val="0"/>
              </a:spcBef>
            </a:pPr>
            <a:endParaRPr lang="en-GB" sz="2000" b="1" dirty="0"/>
          </a:p>
        </p:txBody>
      </p:sp>
      <p:sp>
        <p:nvSpPr>
          <p:cNvPr id="6" name="Rectangle 5"/>
          <p:cNvSpPr/>
          <p:nvPr/>
        </p:nvSpPr>
        <p:spPr>
          <a:xfrm>
            <a:off x="438179" y="401913"/>
            <a:ext cx="10704533" cy="461665"/>
          </a:xfrm>
          <a:prstGeom prst="rect">
            <a:avLst/>
          </a:prstGeom>
        </p:spPr>
        <p:txBody>
          <a:bodyPr wrap="none">
            <a:spAutoFit/>
          </a:bodyPr>
          <a:lstStyle/>
          <a:p>
            <a:pPr lvl="0">
              <a:spcBef>
                <a:spcPts val="600"/>
              </a:spcBef>
              <a:spcAft>
                <a:spcPts val="600"/>
              </a:spcAft>
            </a:pPr>
            <a:r>
              <a:rPr lang="en-GB" sz="2400" b="1" dirty="0"/>
              <a:t>How do monetary and fiscal policies relate to each other, are they interdependent?</a:t>
            </a:r>
          </a:p>
        </p:txBody>
      </p:sp>
    </p:spTree>
    <p:extLst>
      <p:ext uri="{BB962C8B-B14F-4D97-AF65-F5344CB8AC3E}">
        <p14:creationId xmlns:p14="http://schemas.microsoft.com/office/powerpoint/2010/main" val="28392033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245856"/>
            <a:ext cx="10515600" cy="787814"/>
          </a:xfrm>
        </p:spPr>
        <p:txBody>
          <a:bodyPr>
            <a:noAutofit/>
          </a:bodyPr>
          <a:lstStyle/>
          <a:p>
            <a:r>
              <a:rPr lang="en-GB" sz="2800" b="1" dirty="0">
                <a:latin typeface="+mn-lt"/>
              </a:rPr>
              <a:t>Principles and theories underpinning monetary policy (the why) </a:t>
            </a:r>
            <a:endParaRPr lang="pt-PT" sz="2800" b="1" dirty="0">
              <a:latin typeface="+mn-lt"/>
            </a:endParaRPr>
          </a:p>
        </p:txBody>
      </p:sp>
      <p:sp>
        <p:nvSpPr>
          <p:cNvPr id="3" name="Marcador de Posição de Conteúdo 2"/>
          <p:cNvSpPr>
            <a:spLocks noGrp="1"/>
          </p:cNvSpPr>
          <p:nvPr>
            <p:ph idx="1"/>
          </p:nvPr>
        </p:nvSpPr>
        <p:spPr>
          <a:xfrm>
            <a:off x="838200" y="1444576"/>
            <a:ext cx="10924309" cy="4795424"/>
          </a:xfrm>
        </p:spPr>
        <p:txBody>
          <a:bodyPr>
            <a:normAutofit/>
          </a:bodyPr>
          <a:lstStyle/>
          <a:p>
            <a:pPr marL="457200" lvl="0" indent="-457200">
              <a:spcBef>
                <a:spcPts val="600"/>
              </a:spcBef>
              <a:spcAft>
                <a:spcPts val="600"/>
              </a:spcAft>
              <a:buFont typeface="+mj-lt"/>
              <a:buAutoNum type="arabicPeriod"/>
            </a:pPr>
            <a:r>
              <a:rPr lang="en-US" sz="2200" dirty="0"/>
              <a:t>The long-run neutrality of money</a:t>
            </a:r>
            <a:endParaRPr lang="en-GB" sz="2200" dirty="0"/>
          </a:p>
          <a:p>
            <a:pPr marL="457200" indent="-457200" algn="just">
              <a:spcBef>
                <a:spcPts val="600"/>
              </a:spcBef>
              <a:spcAft>
                <a:spcPts val="600"/>
              </a:spcAft>
              <a:buFont typeface="+mj-lt"/>
              <a:buAutoNum type="arabicPeriod"/>
            </a:pPr>
            <a:r>
              <a:rPr lang="en-US" sz="2200" dirty="0"/>
              <a:t>Short-run nominal rigidities</a:t>
            </a:r>
          </a:p>
          <a:p>
            <a:pPr marL="457200" lvl="0" indent="-457200" algn="just">
              <a:spcBef>
                <a:spcPts val="600"/>
              </a:spcBef>
              <a:spcAft>
                <a:spcPts val="600"/>
              </a:spcAft>
              <a:buFont typeface="+mj-lt"/>
              <a:buAutoNum type="arabicPeriod"/>
            </a:pPr>
            <a:r>
              <a:rPr lang="en-US" sz="2200" dirty="0"/>
              <a:t>Optimal interest-rate setting</a:t>
            </a:r>
            <a:endParaRPr lang="en-GB" sz="2200" dirty="0"/>
          </a:p>
          <a:p>
            <a:pPr marL="457200" lvl="0" indent="-457200" algn="just">
              <a:spcBef>
                <a:spcPts val="600"/>
              </a:spcBef>
              <a:spcAft>
                <a:spcPts val="600"/>
              </a:spcAft>
              <a:buFont typeface="+mj-lt"/>
              <a:buAutoNum type="arabicPeriod"/>
            </a:pPr>
            <a:r>
              <a:rPr lang="en-US" sz="2200" dirty="0"/>
              <a:t>Central bank credibility</a:t>
            </a:r>
            <a:endParaRPr lang="en-GB" sz="2200" dirty="0"/>
          </a:p>
          <a:p>
            <a:pPr marL="457200" lvl="0" indent="-457200" algn="just">
              <a:spcBef>
                <a:spcPts val="600"/>
              </a:spcBef>
              <a:spcAft>
                <a:spcPts val="600"/>
              </a:spcAft>
              <a:buFont typeface="+mj-lt"/>
              <a:buAutoNum type="arabicPeriod"/>
            </a:pPr>
            <a:r>
              <a:rPr lang="en-US" sz="2200" dirty="0"/>
              <a:t>Are monetary and fiscal policies interdependent?</a:t>
            </a:r>
            <a:endParaRPr lang="en-GB" sz="2200" dirty="0"/>
          </a:p>
          <a:p>
            <a:pPr marL="514350" indent="-514350" algn="just">
              <a:spcBef>
                <a:spcPts val="600"/>
              </a:spcBef>
              <a:spcAft>
                <a:spcPts val="600"/>
              </a:spcAft>
              <a:buFont typeface="+mj-lt"/>
              <a:buAutoNum type="arabicPeriod"/>
            </a:pPr>
            <a:endParaRPr lang="en-GB" sz="2200" dirty="0"/>
          </a:p>
        </p:txBody>
      </p:sp>
    </p:spTree>
    <p:extLst>
      <p:ext uri="{BB962C8B-B14F-4D97-AF65-F5344CB8AC3E}">
        <p14:creationId xmlns:p14="http://schemas.microsoft.com/office/powerpoint/2010/main" val="262883155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43560" y="215376"/>
            <a:ext cx="10515600" cy="787814"/>
          </a:xfrm>
        </p:spPr>
        <p:txBody>
          <a:bodyPr>
            <a:noAutofit/>
          </a:bodyPr>
          <a:lstStyle/>
          <a:p>
            <a:r>
              <a:rPr lang="en-GB" sz="2800" b="1" dirty="0">
                <a:latin typeface="+mn-lt"/>
              </a:rPr>
              <a:t>Theories about money demand and supply </a:t>
            </a:r>
            <a:endParaRPr lang="pt-PT" sz="2800" b="1" dirty="0">
              <a:latin typeface="+mn-lt"/>
            </a:endParaRPr>
          </a:p>
        </p:txBody>
      </p:sp>
      <p:sp>
        <p:nvSpPr>
          <p:cNvPr id="3" name="Marcador de Posição de Conteúdo 2"/>
          <p:cNvSpPr>
            <a:spLocks noGrp="1"/>
          </p:cNvSpPr>
          <p:nvPr>
            <p:ph idx="1"/>
          </p:nvPr>
        </p:nvSpPr>
        <p:spPr>
          <a:xfrm>
            <a:off x="429491" y="1003190"/>
            <a:ext cx="10924309" cy="5270496"/>
          </a:xfrm>
        </p:spPr>
        <p:txBody>
          <a:bodyPr>
            <a:noAutofit/>
          </a:bodyPr>
          <a:lstStyle/>
          <a:p>
            <a:pPr algn="just">
              <a:lnSpc>
                <a:spcPct val="100000"/>
              </a:lnSpc>
              <a:spcBef>
                <a:spcPts val="0"/>
              </a:spcBef>
              <a:spcAft>
                <a:spcPts val="600"/>
              </a:spcAft>
            </a:pPr>
            <a:r>
              <a:rPr lang="en-GB" sz="2000" dirty="0"/>
              <a:t>Monetary policy is a very active field of research, where theory has had major influence on the design of policy institutions and workings of monetary policy</a:t>
            </a:r>
          </a:p>
          <a:p>
            <a:pPr algn="just">
              <a:lnSpc>
                <a:spcPct val="100000"/>
              </a:lnSpc>
              <a:spcBef>
                <a:spcPts val="0"/>
              </a:spcBef>
              <a:spcAft>
                <a:spcPts val="600"/>
              </a:spcAft>
            </a:pPr>
            <a:endParaRPr lang="en-GB" sz="2000" dirty="0"/>
          </a:p>
          <a:p>
            <a:pPr algn="just">
              <a:lnSpc>
                <a:spcPct val="100000"/>
              </a:lnSpc>
              <a:spcBef>
                <a:spcPts val="0"/>
              </a:spcBef>
              <a:spcAft>
                <a:spcPts val="600"/>
              </a:spcAft>
            </a:pPr>
            <a:r>
              <a:rPr lang="en-GB" sz="2000" dirty="0"/>
              <a:t>In the 1960s and 1970s, the monetarists challenge to conventional Keynesian wisdom emerged from what was initially a critique of monetary-policy practices, notably through the rational expectation models</a:t>
            </a:r>
          </a:p>
          <a:p>
            <a:pPr algn="just">
              <a:lnSpc>
                <a:spcPct val="100000"/>
              </a:lnSpc>
              <a:spcBef>
                <a:spcPts val="0"/>
              </a:spcBef>
              <a:spcAft>
                <a:spcPts val="600"/>
              </a:spcAft>
            </a:pPr>
            <a:endParaRPr lang="en-GB" sz="2000" dirty="0"/>
          </a:p>
          <a:p>
            <a:pPr algn="just">
              <a:lnSpc>
                <a:spcPct val="100000"/>
              </a:lnSpc>
              <a:spcBef>
                <a:spcPts val="0"/>
              </a:spcBef>
              <a:spcAft>
                <a:spcPts val="600"/>
              </a:spcAft>
            </a:pPr>
            <a:r>
              <a:rPr lang="en-GB" sz="2000" dirty="0"/>
              <a:t>Views on the demand for money: Keynes theory on the preference for liquidity (for transactions; precaution; speculation) vs. monetarist theory </a:t>
            </a:r>
          </a:p>
          <a:p>
            <a:pPr algn="just">
              <a:lnSpc>
                <a:spcPct val="100000"/>
              </a:lnSpc>
              <a:spcBef>
                <a:spcPts val="0"/>
              </a:spcBef>
              <a:spcAft>
                <a:spcPts val="600"/>
              </a:spcAft>
            </a:pPr>
            <a:endParaRPr lang="en-GB" sz="2000" dirty="0"/>
          </a:p>
          <a:p>
            <a:pPr algn="just">
              <a:lnSpc>
                <a:spcPct val="100000"/>
              </a:lnSpc>
              <a:spcBef>
                <a:spcPts val="0"/>
              </a:spcBef>
              <a:spcAft>
                <a:spcPts val="600"/>
              </a:spcAft>
            </a:pPr>
            <a:r>
              <a:rPr lang="en-GB" sz="2000" dirty="0"/>
              <a:t>According to Monetarist theory, the demand for money would be relatively stable and weekly sensitive to change sin the interest rate, meaning that the control of money supply was a stronger determinant of aggregate spending -&gt; CBs should control the supply of money (through interest rate and minimum reserves requirement) in order to stabilize prices and economic cycle. NB! This assumes that money is exogenous to the economy, but we have seen that in reality this is not entirely true.</a:t>
            </a:r>
          </a:p>
          <a:p>
            <a:pPr algn="just">
              <a:lnSpc>
                <a:spcPct val="100000"/>
              </a:lnSpc>
              <a:spcBef>
                <a:spcPts val="0"/>
              </a:spcBef>
              <a:spcAft>
                <a:spcPts val="600"/>
              </a:spcAft>
            </a:pPr>
            <a:endParaRPr lang="en-GB" sz="2000" dirty="0"/>
          </a:p>
        </p:txBody>
      </p:sp>
    </p:spTree>
    <p:extLst>
      <p:ext uri="{BB962C8B-B14F-4D97-AF65-F5344CB8AC3E}">
        <p14:creationId xmlns:p14="http://schemas.microsoft.com/office/powerpoint/2010/main" val="194020000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ção de Conteúdo 2"/>
          <p:cNvSpPr>
            <a:spLocks noGrp="1"/>
          </p:cNvSpPr>
          <p:nvPr>
            <p:ph idx="1"/>
          </p:nvPr>
        </p:nvSpPr>
        <p:spPr>
          <a:xfrm>
            <a:off x="429492" y="1493443"/>
            <a:ext cx="10924309" cy="4795424"/>
          </a:xfrm>
        </p:spPr>
        <p:txBody>
          <a:bodyPr>
            <a:normAutofit/>
          </a:bodyPr>
          <a:lstStyle/>
          <a:p>
            <a:pPr lvl="0" algn="just">
              <a:spcBef>
                <a:spcPts val="600"/>
              </a:spcBef>
              <a:spcAft>
                <a:spcPts val="600"/>
              </a:spcAft>
            </a:pPr>
            <a:r>
              <a:rPr lang="en-GB" sz="2400" dirty="0"/>
              <a:t>“</a:t>
            </a:r>
            <a:r>
              <a:rPr lang="en-GB" sz="2400" b="1" dirty="0"/>
              <a:t>neutrality of money” </a:t>
            </a:r>
            <a:r>
              <a:rPr lang="en-GB" sz="2400" dirty="0"/>
              <a:t>in the sense that </a:t>
            </a:r>
            <a:r>
              <a:rPr lang="en-US" sz="2400" dirty="0"/>
              <a:t>changes in the quantity of money cause a proportional change of prices of goods, leaving the relative prices of goods unaffected </a:t>
            </a:r>
          </a:p>
          <a:p>
            <a:pPr lvl="0" algn="just">
              <a:spcBef>
                <a:spcPts val="600"/>
              </a:spcBef>
              <a:spcAft>
                <a:spcPts val="600"/>
              </a:spcAft>
            </a:pPr>
            <a:endParaRPr lang="en-GB" sz="2400" dirty="0"/>
          </a:p>
        </p:txBody>
      </p:sp>
      <p:sp>
        <p:nvSpPr>
          <p:cNvPr id="4" name="Rectangle 3"/>
          <p:cNvSpPr/>
          <p:nvPr/>
        </p:nvSpPr>
        <p:spPr>
          <a:xfrm>
            <a:off x="565158" y="630868"/>
            <a:ext cx="4758034" cy="461665"/>
          </a:xfrm>
          <a:prstGeom prst="rect">
            <a:avLst/>
          </a:prstGeom>
        </p:spPr>
        <p:txBody>
          <a:bodyPr wrap="none">
            <a:spAutoFit/>
          </a:bodyPr>
          <a:lstStyle/>
          <a:p>
            <a:pPr marL="342900" lvl="0" indent="-342900">
              <a:spcBef>
                <a:spcPts val="600"/>
              </a:spcBef>
              <a:spcAft>
                <a:spcPts val="600"/>
              </a:spcAft>
              <a:buFont typeface="+mj-lt"/>
              <a:buAutoNum type="arabicPeriod"/>
            </a:pPr>
            <a:r>
              <a:rPr lang="en-US" sz="2400" b="1" dirty="0"/>
              <a:t>The long-run neutrality of money</a:t>
            </a:r>
            <a:endParaRPr lang="en-GB" sz="2400" b="1" dirty="0"/>
          </a:p>
        </p:txBody>
      </p:sp>
      <p:sp>
        <p:nvSpPr>
          <p:cNvPr id="5" name="Marcador de Posição de Conteúdo 2"/>
          <p:cNvSpPr txBox="1">
            <a:spLocks/>
          </p:cNvSpPr>
          <p:nvPr/>
        </p:nvSpPr>
        <p:spPr>
          <a:xfrm>
            <a:off x="429491" y="2777750"/>
            <a:ext cx="10924309" cy="479542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ts val="600"/>
              </a:spcBef>
              <a:spcAft>
                <a:spcPts val="600"/>
              </a:spcAft>
            </a:pPr>
            <a:r>
              <a:rPr lang="en-GB" sz="2400" b="1" dirty="0"/>
              <a:t>Quantity Theory of Money (QTM) </a:t>
            </a:r>
            <a:r>
              <a:rPr lang="en-GB" sz="2400" dirty="0"/>
              <a:t>is the simplest model consistent with this theory:</a:t>
            </a:r>
          </a:p>
          <a:p>
            <a:pPr marL="0" indent="0" algn="just">
              <a:spcBef>
                <a:spcPts val="600"/>
              </a:spcBef>
              <a:spcAft>
                <a:spcPts val="600"/>
              </a:spcAft>
              <a:buFont typeface="Arial" panose="020B0604020202020204" pitchFamily="34" charset="0"/>
              <a:buNone/>
            </a:pPr>
            <a:endParaRPr lang="en-GB" sz="2200" dirty="0"/>
          </a:p>
          <a:p>
            <a:pPr marL="0" indent="0" algn="just">
              <a:spcBef>
                <a:spcPts val="600"/>
              </a:spcBef>
              <a:spcAft>
                <a:spcPts val="600"/>
              </a:spcAft>
              <a:buFont typeface="Arial" panose="020B0604020202020204" pitchFamily="34" charset="0"/>
              <a:buNone/>
            </a:pPr>
            <a:r>
              <a:rPr lang="en-GB" sz="2000" dirty="0"/>
              <a:t>where P is the general price level, Y the real GDP, M the money supply, V is the velocity of circulation of money (i.e. </a:t>
            </a:r>
            <a:r>
              <a:rPr lang="en-US" sz="2000" dirty="0"/>
              <a:t>number of times one unit of money is spent to buy goods and services </a:t>
            </a:r>
            <a:r>
              <a:rPr lang="pt-PT" sz="2000" dirty="0" err="1"/>
              <a:t>over</a:t>
            </a:r>
            <a:r>
              <a:rPr lang="pt-PT" sz="2000" dirty="0"/>
              <a:t> a </a:t>
            </a:r>
            <a:r>
              <a:rPr lang="pt-PT" sz="2000" dirty="0" err="1"/>
              <a:t>given</a:t>
            </a:r>
            <a:r>
              <a:rPr lang="pt-PT" sz="2000" dirty="0"/>
              <a:t> </a:t>
            </a:r>
            <a:r>
              <a:rPr lang="pt-PT" sz="2000" dirty="0" err="1"/>
              <a:t>year</a:t>
            </a:r>
            <a:r>
              <a:rPr lang="pt-PT" sz="2000" dirty="0"/>
              <a:t>). </a:t>
            </a:r>
          </a:p>
          <a:p>
            <a:pPr marL="0" indent="0" algn="just">
              <a:spcBef>
                <a:spcPts val="600"/>
              </a:spcBef>
              <a:spcAft>
                <a:spcPts val="600"/>
              </a:spcAft>
              <a:buNone/>
            </a:pPr>
            <a:r>
              <a:rPr lang="en-GB" sz="2000" dirty="0"/>
              <a:t>Assuming V is constant or evolves at a constant rate independent of monetary policy, if the CB can control the growth of M, then, for a given GDP growth and a evolution of V, it can also control inflation:</a:t>
            </a:r>
          </a:p>
          <a:p>
            <a:pPr algn="just">
              <a:spcBef>
                <a:spcPts val="600"/>
              </a:spcBef>
              <a:spcAft>
                <a:spcPts val="600"/>
              </a:spcAft>
            </a:pPr>
            <a:endParaRPr lang="en-GB" sz="2400" dirty="0"/>
          </a:p>
        </p:txBody>
      </p:sp>
      <p:sp>
        <p:nvSpPr>
          <p:cNvPr id="6" name="Rectangle 5"/>
          <p:cNvSpPr/>
          <p:nvPr/>
        </p:nvSpPr>
        <p:spPr>
          <a:xfrm>
            <a:off x="5231752" y="3271335"/>
            <a:ext cx="1545616" cy="523220"/>
          </a:xfrm>
          <a:prstGeom prst="rect">
            <a:avLst/>
          </a:prstGeom>
        </p:spPr>
        <p:txBody>
          <a:bodyPr wrap="none">
            <a:spAutoFit/>
          </a:bodyPr>
          <a:lstStyle/>
          <a:p>
            <a:pPr algn="just">
              <a:spcAft>
                <a:spcPts val="0"/>
              </a:spcAft>
            </a:pP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PY = MV</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4202727" y="5334580"/>
            <a:ext cx="4195251" cy="523220"/>
          </a:xfrm>
          <a:prstGeom prst="rect">
            <a:avLst/>
          </a:prstGeom>
        </p:spPr>
        <p:txBody>
          <a:bodyPr wrap="none">
            <a:spAutoFit/>
          </a:bodyPr>
          <a:lstStyle/>
          <a:p>
            <a:r>
              <a:rPr lang="en-GB" sz="2800" dirty="0"/>
              <a:t>∆P/P=∆V/V +  ∆M/M -  ∆Y/Y</a:t>
            </a:r>
          </a:p>
        </p:txBody>
      </p:sp>
      <p:sp>
        <p:nvSpPr>
          <p:cNvPr id="8" name="Rectangle 7"/>
          <p:cNvSpPr/>
          <p:nvPr/>
        </p:nvSpPr>
        <p:spPr>
          <a:xfrm>
            <a:off x="2364043" y="5857800"/>
            <a:ext cx="8579211" cy="369332"/>
          </a:xfrm>
          <a:prstGeom prst="rect">
            <a:avLst/>
          </a:prstGeom>
        </p:spPr>
        <p:txBody>
          <a:bodyPr wrap="square">
            <a:spAutoFit/>
          </a:bodyPr>
          <a:lstStyle/>
          <a:p>
            <a:r>
              <a:rPr lang="en-US" dirty="0">
                <a:solidFill>
                  <a:srgbClr val="222222"/>
                </a:solidFill>
                <a:latin typeface="Arial" panose="020B0604020202020204" pitchFamily="34" charset="0"/>
              </a:rPr>
              <a:t>(the general price level of goods and services is proportional to </a:t>
            </a:r>
            <a:r>
              <a:rPr lang="en-US" dirty="0">
                <a:solidFill>
                  <a:srgbClr val="0B0080"/>
                </a:solidFill>
                <a:latin typeface="Arial" panose="020B0604020202020204" pitchFamily="34" charset="0"/>
              </a:rPr>
              <a:t>money supply)</a:t>
            </a:r>
            <a:endParaRPr lang="en-US" dirty="0"/>
          </a:p>
        </p:txBody>
      </p:sp>
    </p:spTree>
    <p:extLst>
      <p:ext uri="{BB962C8B-B14F-4D97-AF65-F5344CB8AC3E}">
        <p14:creationId xmlns:p14="http://schemas.microsoft.com/office/powerpoint/2010/main" val="290547458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ção de Conteúdo 2"/>
          <p:cNvSpPr>
            <a:spLocks noGrp="1"/>
          </p:cNvSpPr>
          <p:nvPr>
            <p:ph idx="1"/>
          </p:nvPr>
        </p:nvSpPr>
        <p:spPr>
          <a:xfrm>
            <a:off x="542442" y="1708047"/>
            <a:ext cx="11220068" cy="4795424"/>
          </a:xfrm>
        </p:spPr>
        <p:txBody>
          <a:bodyPr>
            <a:normAutofit lnSpcReduction="10000"/>
          </a:bodyPr>
          <a:lstStyle/>
          <a:p>
            <a:pPr algn="just">
              <a:spcBef>
                <a:spcPts val="600"/>
              </a:spcBef>
              <a:spcAft>
                <a:spcPts val="600"/>
              </a:spcAft>
            </a:pPr>
            <a:r>
              <a:rPr lang="en-GB" sz="2400" dirty="0"/>
              <a:t>So: according to the QTM, the definition of a monetary policy target requires estimating growth of potential output and the trend evolution of monetary velocity. The monetary target then follows</a:t>
            </a:r>
          </a:p>
          <a:p>
            <a:pPr algn="just">
              <a:spcBef>
                <a:spcPts val="600"/>
              </a:spcBef>
              <a:spcAft>
                <a:spcPts val="600"/>
              </a:spcAft>
            </a:pPr>
            <a:endParaRPr lang="en-GB" sz="2400" dirty="0"/>
          </a:p>
          <a:p>
            <a:pPr algn="just">
              <a:spcBef>
                <a:spcPts val="600"/>
              </a:spcBef>
              <a:spcAft>
                <a:spcPts val="600"/>
              </a:spcAft>
            </a:pPr>
            <a:r>
              <a:rPr lang="en-GB" sz="2400" dirty="0"/>
              <a:t>The ECB in 1999 used the QTM to define the first pillar of its monetary strategy. For an inflation of 1,5%, it targeted money-supply growth at 4.5% a year, assuming a 2.5% real GDP growth in the euro area and a decrease of velocity by 0.5% a year:</a:t>
            </a:r>
          </a:p>
          <a:p>
            <a:pPr algn="just">
              <a:spcBef>
                <a:spcPts val="600"/>
              </a:spcBef>
              <a:spcAft>
                <a:spcPts val="600"/>
              </a:spcAft>
            </a:pPr>
            <a:endParaRPr lang="en-GB" sz="2400" dirty="0"/>
          </a:p>
          <a:p>
            <a:pPr algn="just">
              <a:spcBef>
                <a:spcPts val="600"/>
              </a:spcBef>
              <a:spcAft>
                <a:spcPts val="600"/>
              </a:spcAft>
            </a:pPr>
            <a:endParaRPr lang="en-GB" sz="2400" dirty="0"/>
          </a:p>
          <a:p>
            <a:pPr algn="just">
              <a:spcBef>
                <a:spcPts val="600"/>
              </a:spcBef>
              <a:spcAft>
                <a:spcPts val="600"/>
              </a:spcAft>
            </a:pPr>
            <a:r>
              <a:rPr lang="en-GB" sz="2400" dirty="0"/>
              <a:t>In this approach, the monetary aggregate plays the role of an intermediate objective that is easily observable and more under the control of the CB than the final objective of price stability, yet whose evolution is a good predictor of the final objective</a:t>
            </a:r>
          </a:p>
          <a:p>
            <a:pPr algn="just">
              <a:spcBef>
                <a:spcPts val="600"/>
              </a:spcBef>
              <a:spcAft>
                <a:spcPts val="600"/>
              </a:spcAft>
            </a:pPr>
            <a:endParaRPr lang="en-GB" sz="2400" dirty="0"/>
          </a:p>
        </p:txBody>
      </p:sp>
      <p:sp>
        <p:nvSpPr>
          <p:cNvPr id="4" name="Rectangle 3"/>
          <p:cNvSpPr/>
          <p:nvPr/>
        </p:nvSpPr>
        <p:spPr>
          <a:xfrm>
            <a:off x="714368" y="1075244"/>
            <a:ext cx="4758034" cy="461665"/>
          </a:xfrm>
          <a:prstGeom prst="rect">
            <a:avLst/>
          </a:prstGeom>
        </p:spPr>
        <p:txBody>
          <a:bodyPr wrap="none">
            <a:spAutoFit/>
          </a:bodyPr>
          <a:lstStyle/>
          <a:p>
            <a:pPr marL="342900" lvl="0" indent="-342900">
              <a:spcBef>
                <a:spcPts val="600"/>
              </a:spcBef>
              <a:spcAft>
                <a:spcPts val="600"/>
              </a:spcAft>
              <a:buFont typeface="+mj-lt"/>
              <a:buAutoNum type="arabicPeriod"/>
            </a:pPr>
            <a:r>
              <a:rPr lang="en-US" sz="2400" b="1" dirty="0"/>
              <a:t>The long-run neutrality of money</a:t>
            </a:r>
            <a:endParaRPr lang="en-GB" sz="2400" b="1" dirty="0"/>
          </a:p>
        </p:txBody>
      </p:sp>
      <p:sp>
        <p:nvSpPr>
          <p:cNvPr id="7" name="Rectangle 6"/>
          <p:cNvSpPr/>
          <p:nvPr/>
        </p:nvSpPr>
        <p:spPr>
          <a:xfrm>
            <a:off x="4298873" y="4328586"/>
            <a:ext cx="3594254" cy="461665"/>
          </a:xfrm>
          <a:prstGeom prst="rect">
            <a:avLst/>
          </a:prstGeom>
        </p:spPr>
        <p:txBody>
          <a:bodyPr wrap="none">
            <a:spAutoFit/>
          </a:bodyPr>
          <a:lstStyle/>
          <a:p>
            <a:pPr algn="just">
              <a:spcBef>
                <a:spcPts val="600"/>
              </a:spcBef>
              <a:spcAft>
                <a:spcPts val="600"/>
              </a:spcAft>
            </a:pPr>
            <a:r>
              <a:rPr lang="en-GB" sz="2400" dirty="0"/>
              <a:t>1.5% = - 0.5% + 4.5% - 2.5%</a:t>
            </a:r>
          </a:p>
        </p:txBody>
      </p:sp>
    </p:spTree>
    <p:extLst>
      <p:ext uri="{BB962C8B-B14F-4D97-AF65-F5344CB8AC3E}">
        <p14:creationId xmlns:p14="http://schemas.microsoft.com/office/powerpoint/2010/main" val="75291327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ção de Conteúdo 2"/>
          <p:cNvSpPr>
            <a:spLocks noGrp="1"/>
          </p:cNvSpPr>
          <p:nvPr>
            <p:ph idx="1"/>
          </p:nvPr>
        </p:nvSpPr>
        <p:spPr>
          <a:xfrm>
            <a:off x="7000067" y="2474101"/>
            <a:ext cx="5129938" cy="3158421"/>
          </a:xfrm>
        </p:spPr>
        <p:txBody>
          <a:bodyPr>
            <a:normAutofit/>
          </a:bodyPr>
          <a:lstStyle/>
          <a:p>
            <a:pPr>
              <a:spcBef>
                <a:spcPts val="600"/>
              </a:spcBef>
              <a:spcAft>
                <a:spcPts val="600"/>
              </a:spcAft>
            </a:pPr>
            <a:r>
              <a:rPr lang="en-GB" sz="2200" dirty="0"/>
              <a:t>In 2003, the ECB decided to downplay this first pillar because money growth had been continuously higher than the target without any major consequence for inflation (see Figure B4.8.1a)</a:t>
            </a:r>
          </a:p>
        </p:txBody>
      </p:sp>
      <p:sp>
        <p:nvSpPr>
          <p:cNvPr id="4" name="Rectangle 3"/>
          <p:cNvSpPr/>
          <p:nvPr/>
        </p:nvSpPr>
        <p:spPr>
          <a:xfrm>
            <a:off x="714368" y="1075244"/>
            <a:ext cx="4758034" cy="461665"/>
          </a:xfrm>
          <a:prstGeom prst="rect">
            <a:avLst/>
          </a:prstGeom>
        </p:spPr>
        <p:txBody>
          <a:bodyPr wrap="none">
            <a:spAutoFit/>
          </a:bodyPr>
          <a:lstStyle/>
          <a:p>
            <a:pPr marL="342900" lvl="0" indent="-342900">
              <a:spcBef>
                <a:spcPts val="600"/>
              </a:spcBef>
              <a:spcAft>
                <a:spcPts val="600"/>
              </a:spcAft>
              <a:buFont typeface="+mj-lt"/>
              <a:buAutoNum type="arabicPeriod"/>
            </a:pPr>
            <a:r>
              <a:rPr lang="en-US" sz="2400" b="1" dirty="0"/>
              <a:t>The long-run neutrality of money</a:t>
            </a:r>
            <a:endParaRPr lang="en-GB" sz="2400" b="1" dirty="0"/>
          </a:p>
        </p:txBody>
      </p:sp>
      <p:pic>
        <p:nvPicPr>
          <p:cNvPr id="6" name="Picture 5"/>
          <p:cNvPicPr/>
          <p:nvPr/>
        </p:nvPicPr>
        <p:blipFill>
          <a:blip r:embed="rId2" cstate="print">
            <a:extLst>
              <a:ext uri="{28A0092B-C50C-407E-A947-70E740481C1C}">
                <a14:useLocalDpi xmlns:a14="http://schemas.microsoft.com/office/drawing/2010/main" val="0"/>
              </a:ext>
            </a:extLst>
          </a:blip>
          <a:stretch>
            <a:fillRect/>
          </a:stretch>
        </p:blipFill>
        <p:spPr>
          <a:xfrm>
            <a:off x="480447" y="1536909"/>
            <a:ext cx="6519620" cy="5321091"/>
          </a:xfrm>
          <a:prstGeom prst="rect">
            <a:avLst/>
          </a:prstGeom>
        </p:spPr>
      </p:pic>
    </p:spTree>
    <p:extLst>
      <p:ext uri="{BB962C8B-B14F-4D97-AF65-F5344CB8AC3E}">
        <p14:creationId xmlns:p14="http://schemas.microsoft.com/office/powerpoint/2010/main" val="199130165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ção de Conteúdo 2"/>
          <p:cNvSpPr>
            <a:spLocks noGrp="1"/>
          </p:cNvSpPr>
          <p:nvPr>
            <p:ph idx="1"/>
          </p:nvPr>
        </p:nvSpPr>
        <p:spPr>
          <a:xfrm>
            <a:off x="7000067" y="2474101"/>
            <a:ext cx="5129938" cy="3158421"/>
          </a:xfrm>
        </p:spPr>
        <p:txBody>
          <a:bodyPr>
            <a:normAutofit/>
          </a:bodyPr>
          <a:lstStyle/>
          <a:p>
            <a:pPr>
              <a:spcBef>
                <a:spcPts val="600"/>
              </a:spcBef>
              <a:spcAft>
                <a:spcPts val="600"/>
              </a:spcAft>
            </a:pPr>
            <a:r>
              <a:rPr lang="en-GB" sz="2200" dirty="0"/>
              <a:t>Note that the link between money supply  and inflation remains robust in high-inflation but not in low-inflation (see Figure B4.8.1b).</a:t>
            </a:r>
          </a:p>
        </p:txBody>
      </p:sp>
      <p:sp>
        <p:nvSpPr>
          <p:cNvPr id="4" name="Rectangle 3"/>
          <p:cNvSpPr/>
          <p:nvPr/>
        </p:nvSpPr>
        <p:spPr>
          <a:xfrm>
            <a:off x="714368" y="1075244"/>
            <a:ext cx="4758034" cy="461665"/>
          </a:xfrm>
          <a:prstGeom prst="rect">
            <a:avLst/>
          </a:prstGeom>
        </p:spPr>
        <p:txBody>
          <a:bodyPr wrap="none">
            <a:spAutoFit/>
          </a:bodyPr>
          <a:lstStyle/>
          <a:p>
            <a:pPr marL="342900" lvl="0" indent="-342900">
              <a:spcBef>
                <a:spcPts val="600"/>
              </a:spcBef>
              <a:spcAft>
                <a:spcPts val="600"/>
              </a:spcAft>
              <a:buFont typeface="+mj-lt"/>
              <a:buAutoNum type="arabicPeriod"/>
            </a:pPr>
            <a:r>
              <a:rPr lang="en-US" sz="2400" b="1" dirty="0"/>
              <a:t>The long-run neutrality of money</a:t>
            </a:r>
            <a:endParaRPr lang="en-GB" sz="2400" b="1" dirty="0"/>
          </a:p>
        </p:txBody>
      </p:sp>
      <p:pic>
        <p:nvPicPr>
          <p:cNvPr id="7" name="Picture 6"/>
          <p:cNvPicPr/>
          <p:nvPr/>
        </p:nvPicPr>
        <p:blipFill>
          <a:blip r:embed="rId2" cstate="print">
            <a:extLst>
              <a:ext uri="{28A0092B-C50C-407E-A947-70E740481C1C}">
                <a14:useLocalDpi xmlns:a14="http://schemas.microsoft.com/office/drawing/2010/main" val="0"/>
              </a:ext>
            </a:extLst>
          </a:blip>
          <a:stretch>
            <a:fillRect/>
          </a:stretch>
        </p:blipFill>
        <p:spPr>
          <a:xfrm>
            <a:off x="464948" y="1578482"/>
            <a:ext cx="6648773" cy="5279518"/>
          </a:xfrm>
          <a:prstGeom prst="rect">
            <a:avLst/>
          </a:prstGeom>
        </p:spPr>
      </p:pic>
    </p:spTree>
    <p:extLst>
      <p:ext uri="{BB962C8B-B14F-4D97-AF65-F5344CB8AC3E}">
        <p14:creationId xmlns:p14="http://schemas.microsoft.com/office/powerpoint/2010/main" val="22927717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37949" y="245856"/>
            <a:ext cx="10515600" cy="787814"/>
          </a:xfrm>
        </p:spPr>
        <p:txBody>
          <a:bodyPr>
            <a:noAutofit/>
          </a:bodyPr>
          <a:lstStyle/>
          <a:p>
            <a:r>
              <a:rPr lang="pt-PT" sz="3200" b="1" dirty="0">
                <a:latin typeface="+mn-lt"/>
              </a:rPr>
              <a:t>Monetary policy: Introduction </a:t>
            </a:r>
          </a:p>
        </p:txBody>
      </p:sp>
      <p:sp>
        <p:nvSpPr>
          <p:cNvPr id="3" name="Marcador de Posição de Conteúdo 2"/>
          <p:cNvSpPr>
            <a:spLocks noGrp="1"/>
          </p:cNvSpPr>
          <p:nvPr>
            <p:ph idx="1"/>
          </p:nvPr>
        </p:nvSpPr>
        <p:spPr>
          <a:xfrm>
            <a:off x="429491" y="1137616"/>
            <a:ext cx="10924309" cy="4795424"/>
          </a:xfrm>
        </p:spPr>
        <p:txBody>
          <a:bodyPr>
            <a:noAutofit/>
          </a:bodyPr>
          <a:lstStyle/>
          <a:p>
            <a:pPr algn="just"/>
            <a:r>
              <a:rPr lang="en-GB" sz="2000" dirty="0"/>
              <a:t>We can´t talk about MP without talking about money and Central Banks (CBs). Money is an old device, but the concept of monetary policy is relatively recent</a:t>
            </a:r>
          </a:p>
          <a:p>
            <a:pPr algn="just"/>
            <a:endParaRPr lang="en-GB" sz="2000" dirty="0"/>
          </a:p>
          <a:p>
            <a:pPr algn="just"/>
            <a:endParaRPr lang="en-GB" sz="2000" dirty="0"/>
          </a:p>
          <a:p>
            <a:pPr algn="just"/>
            <a:r>
              <a:rPr lang="en-GB" sz="2000" dirty="0"/>
              <a:t>The emergence of a macroeconomic role for monetary policy can be linked to two experiences: the hyperinflation of the 1920s and the subsequent Great Depression - both experiences have been shown to be related to monetary policy errors – excessive money creation in the 1920s and excessive money tightening in the 1930s</a:t>
            </a:r>
          </a:p>
          <a:p>
            <a:pPr algn="just"/>
            <a:endParaRPr lang="en-GB" sz="2000" dirty="0"/>
          </a:p>
          <a:p>
            <a:pPr algn="just"/>
            <a:endParaRPr lang="en-GB" sz="2000" dirty="0"/>
          </a:p>
          <a:p>
            <a:pPr algn="just"/>
            <a:r>
              <a:rPr lang="en-GB" sz="2000" dirty="0"/>
              <a:t>MP remained in the shadow of FP in the first post-World War II decades, and its importance only re-emerged as a consequence of the mistakes made in response to the inflationary shocks of the 1970s and the subsequent emergence of disinflation as a dominant policy objective and the decision to grant independence to central banks</a:t>
            </a:r>
            <a:endParaRPr lang="en-US" sz="2000" dirty="0"/>
          </a:p>
          <a:p>
            <a:pPr algn="just"/>
            <a:endParaRPr lang="en-GB" sz="2000" dirty="0"/>
          </a:p>
        </p:txBody>
      </p:sp>
    </p:spTree>
    <p:extLst>
      <p:ext uri="{BB962C8B-B14F-4D97-AF65-F5344CB8AC3E}">
        <p14:creationId xmlns:p14="http://schemas.microsoft.com/office/powerpoint/2010/main" val="223309778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ção de Conteúdo 2"/>
          <p:cNvSpPr>
            <a:spLocks noGrp="1"/>
          </p:cNvSpPr>
          <p:nvPr>
            <p:ph idx="1"/>
          </p:nvPr>
        </p:nvSpPr>
        <p:spPr>
          <a:xfrm>
            <a:off x="714368" y="1878529"/>
            <a:ext cx="10924309" cy="4795424"/>
          </a:xfrm>
        </p:spPr>
        <p:txBody>
          <a:bodyPr>
            <a:normAutofit/>
          </a:bodyPr>
          <a:lstStyle/>
          <a:p>
            <a:pPr lvl="0" algn="just">
              <a:spcBef>
                <a:spcPts val="600"/>
              </a:spcBef>
              <a:spcAft>
                <a:spcPts val="600"/>
              </a:spcAft>
            </a:pPr>
            <a:r>
              <a:rPr lang="en-GB" sz="2400" dirty="0"/>
              <a:t>There is some disagreement on the validity of the QTM in the short run. One key explanation for the short-run disconnect between monetary growth and inflation is the existence of nominal rigidities, that is, the fact that following a shock on the supply of money, prices and wages adjust less than fully in the short run (think Keynesians)</a:t>
            </a:r>
          </a:p>
          <a:p>
            <a:pPr lvl="0" algn="just">
              <a:spcBef>
                <a:spcPts val="600"/>
              </a:spcBef>
              <a:spcAft>
                <a:spcPts val="600"/>
              </a:spcAft>
            </a:pPr>
            <a:endParaRPr lang="en-GB" sz="2400" dirty="0"/>
          </a:p>
          <a:p>
            <a:pPr lvl="0" algn="just">
              <a:spcBef>
                <a:spcPts val="600"/>
              </a:spcBef>
              <a:spcAft>
                <a:spcPts val="600"/>
              </a:spcAft>
            </a:pPr>
            <a:r>
              <a:rPr lang="en-GB" sz="2400" dirty="0"/>
              <a:t>Therefore, a rise in money supply increases the real value of monetary holdings, which affects other real variables, including the real interest rate and consumption</a:t>
            </a:r>
          </a:p>
          <a:p>
            <a:pPr marL="0" lvl="0" indent="0" algn="just">
              <a:spcBef>
                <a:spcPts val="600"/>
              </a:spcBef>
              <a:spcAft>
                <a:spcPts val="600"/>
              </a:spcAft>
              <a:buNone/>
            </a:pPr>
            <a:endParaRPr lang="en-GB" sz="2400" dirty="0"/>
          </a:p>
        </p:txBody>
      </p:sp>
      <p:sp>
        <p:nvSpPr>
          <p:cNvPr id="4" name="Rectangle 3"/>
          <p:cNvSpPr/>
          <p:nvPr/>
        </p:nvSpPr>
        <p:spPr>
          <a:xfrm>
            <a:off x="714368" y="1075244"/>
            <a:ext cx="4011034" cy="461665"/>
          </a:xfrm>
          <a:prstGeom prst="rect">
            <a:avLst/>
          </a:prstGeom>
        </p:spPr>
        <p:txBody>
          <a:bodyPr wrap="none">
            <a:spAutoFit/>
          </a:bodyPr>
          <a:lstStyle/>
          <a:p>
            <a:pPr lvl="0">
              <a:spcBef>
                <a:spcPts val="600"/>
              </a:spcBef>
              <a:spcAft>
                <a:spcPts val="600"/>
              </a:spcAft>
            </a:pPr>
            <a:r>
              <a:rPr lang="en-US" sz="2400" b="1" dirty="0"/>
              <a:t>2. Short-run nominal rigidities</a:t>
            </a:r>
          </a:p>
        </p:txBody>
      </p:sp>
    </p:spTree>
    <p:extLst>
      <p:ext uri="{BB962C8B-B14F-4D97-AF65-F5344CB8AC3E}">
        <p14:creationId xmlns:p14="http://schemas.microsoft.com/office/powerpoint/2010/main" val="306836656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245856"/>
            <a:ext cx="10515600" cy="787814"/>
          </a:xfrm>
        </p:spPr>
        <p:txBody>
          <a:bodyPr>
            <a:noAutofit/>
          </a:bodyPr>
          <a:lstStyle/>
          <a:p>
            <a:r>
              <a:rPr lang="en-GB" sz="3200" b="1" dirty="0">
                <a:latin typeface="+mn-lt"/>
              </a:rPr>
              <a:t>4.2.1 Principles underpinning monetary policy </a:t>
            </a:r>
            <a:endParaRPr lang="pt-PT" sz="3200" b="1" dirty="0">
              <a:latin typeface="+mn-lt"/>
            </a:endParaRPr>
          </a:p>
        </p:txBody>
      </p:sp>
      <p:sp>
        <p:nvSpPr>
          <p:cNvPr id="3" name="Marcador de Posição de Conteúdo 2"/>
          <p:cNvSpPr>
            <a:spLocks noGrp="1"/>
          </p:cNvSpPr>
          <p:nvPr>
            <p:ph idx="1"/>
          </p:nvPr>
        </p:nvSpPr>
        <p:spPr>
          <a:xfrm>
            <a:off x="573438" y="1708047"/>
            <a:ext cx="11189072" cy="4795424"/>
          </a:xfrm>
        </p:spPr>
        <p:txBody>
          <a:bodyPr>
            <a:normAutofit lnSpcReduction="10000"/>
          </a:bodyPr>
          <a:lstStyle/>
          <a:p>
            <a:pPr lvl="0" algn="just">
              <a:spcBef>
                <a:spcPts val="600"/>
              </a:spcBef>
              <a:spcAft>
                <a:spcPts val="600"/>
              </a:spcAft>
            </a:pPr>
            <a:r>
              <a:rPr lang="en-GB" sz="2400" dirty="0"/>
              <a:t>For Keynesians, thus, the QTM may be valid in the long run but not in the short term. Changes in money supply affect first interest rates, which impact on the real economy (investment, employment, output) and then also prices</a:t>
            </a:r>
          </a:p>
          <a:p>
            <a:pPr lvl="0" algn="just">
              <a:spcBef>
                <a:spcPts val="600"/>
              </a:spcBef>
              <a:spcAft>
                <a:spcPts val="600"/>
              </a:spcAft>
            </a:pPr>
            <a:endParaRPr lang="en-GB" sz="2400" dirty="0"/>
          </a:p>
          <a:p>
            <a:pPr algn="just">
              <a:spcBef>
                <a:spcPts val="600"/>
              </a:spcBef>
              <a:spcAft>
                <a:spcPts val="600"/>
              </a:spcAft>
            </a:pPr>
            <a:r>
              <a:rPr lang="en-GB" sz="2400" dirty="0"/>
              <a:t>Hence, in the Keynesian framework, money-market equilibrium is achieved in the short run through nominal and real interest-rate adjustment rather than through price adjustment</a:t>
            </a:r>
          </a:p>
          <a:p>
            <a:pPr lvl="0" algn="just">
              <a:spcBef>
                <a:spcPts val="600"/>
              </a:spcBef>
              <a:spcAft>
                <a:spcPts val="600"/>
              </a:spcAft>
            </a:pPr>
            <a:endParaRPr lang="en-GB" sz="2400" dirty="0"/>
          </a:p>
          <a:p>
            <a:pPr lvl="0" algn="just">
              <a:spcBef>
                <a:spcPts val="600"/>
              </a:spcBef>
              <a:spcAft>
                <a:spcPts val="600"/>
              </a:spcAft>
            </a:pPr>
            <a:r>
              <a:rPr lang="en-GB" sz="2400" dirty="0"/>
              <a:t>In Keynes’s General Theory, a rise in money supply leads to</a:t>
            </a:r>
          </a:p>
          <a:p>
            <a:pPr marL="914400" lvl="1" indent="-457200" algn="just">
              <a:spcBef>
                <a:spcPts val="600"/>
              </a:spcBef>
              <a:spcAft>
                <a:spcPts val="600"/>
              </a:spcAft>
              <a:buFont typeface="+mj-lt"/>
              <a:buAutoNum type="arabicPeriod"/>
            </a:pPr>
            <a:r>
              <a:rPr lang="en-GB" sz="1900" dirty="0"/>
              <a:t>in the </a:t>
            </a:r>
            <a:r>
              <a:rPr lang="en-GB" sz="1900" b="1" dirty="0"/>
              <a:t>short run </a:t>
            </a:r>
            <a:r>
              <a:rPr lang="en-GB" sz="1900" dirty="0"/>
              <a:t>to a fall in the interest rate. A lower interest rate encourage private agents and stimulates the demand for goods and services. If there is excess production capacity, GDP rises</a:t>
            </a:r>
          </a:p>
          <a:p>
            <a:pPr marL="914400" lvl="1" indent="-457200" algn="just">
              <a:spcBef>
                <a:spcPts val="600"/>
              </a:spcBef>
              <a:spcAft>
                <a:spcPts val="600"/>
              </a:spcAft>
              <a:buFont typeface="+mj-lt"/>
              <a:buAutoNum type="arabicPeriod"/>
            </a:pPr>
            <a:r>
              <a:rPr lang="en-GB" sz="1900" dirty="0"/>
              <a:t>in the </a:t>
            </a:r>
            <a:r>
              <a:rPr lang="en-GB" sz="1900" b="1" dirty="0"/>
              <a:t>longer run</a:t>
            </a:r>
            <a:r>
              <a:rPr lang="en-GB" sz="1900" dirty="0"/>
              <a:t>, however, prices increase, bringing the interest rate and GDP back to their initial values</a:t>
            </a:r>
          </a:p>
          <a:p>
            <a:pPr lvl="0" algn="just">
              <a:spcBef>
                <a:spcPts val="600"/>
              </a:spcBef>
              <a:spcAft>
                <a:spcPts val="600"/>
              </a:spcAft>
            </a:pPr>
            <a:endParaRPr lang="en-GB" sz="2400" dirty="0"/>
          </a:p>
        </p:txBody>
      </p:sp>
      <p:sp>
        <p:nvSpPr>
          <p:cNvPr id="4" name="Rectangle 3"/>
          <p:cNvSpPr/>
          <p:nvPr/>
        </p:nvSpPr>
        <p:spPr>
          <a:xfrm>
            <a:off x="714368" y="1075244"/>
            <a:ext cx="4011034" cy="461665"/>
          </a:xfrm>
          <a:prstGeom prst="rect">
            <a:avLst/>
          </a:prstGeom>
        </p:spPr>
        <p:txBody>
          <a:bodyPr wrap="none">
            <a:spAutoFit/>
          </a:bodyPr>
          <a:lstStyle/>
          <a:p>
            <a:pPr lvl="0">
              <a:spcBef>
                <a:spcPts val="600"/>
              </a:spcBef>
              <a:spcAft>
                <a:spcPts val="600"/>
              </a:spcAft>
            </a:pPr>
            <a:r>
              <a:rPr lang="en-US" sz="2400" b="1" dirty="0"/>
              <a:t>2. Short-run nominal rigidities</a:t>
            </a:r>
          </a:p>
        </p:txBody>
      </p:sp>
    </p:spTree>
    <p:extLst>
      <p:ext uri="{BB962C8B-B14F-4D97-AF65-F5344CB8AC3E}">
        <p14:creationId xmlns:p14="http://schemas.microsoft.com/office/powerpoint/2010/main" val="129495083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245856"/>
            <a:ext cx="10515600" cy="787814"/>
          </a:xfrm>
        </p:spPr>
        <p:txBody>
          <a:bodyPr>
            <a:noAutofit/>
          </a:bodyPr>
          <a:lstStyle/>
          <a:p>
            <a:r>
              <a:rPr lang="en-GB" sz="3200" b="1" dirty="0">
                <a:latin typeface="+mn-lt"/>
              </a:rPr>
              <a:t>4.2.1 Principles underpinning monetary policy </a:t>
            </a:r>
            <a:endParaRPr lang="pt-PT" sz="3200" b="1" dirty="0">
              <a:latin typeface="+mn-lt"/>
            </a:endParaRPr>
          </a:p>
        </p:txBody>
      </p:sp>
      <p:sp>
        <p:nvSpPr>
          <p:cNvPr id="3" name="Marcador de Posição de Conteúdo 2"/>
          <p:cNvSpPr>
            <a:spLocks noGrp="1"/>
          </p:cNvSpPr>
          <p:nvPr>
            <p:ph idx="1"/>
          </p:nvPr>
        </p:nvSpPr>
        <p:spPr>
          <a:xfrm>
            <a:off x="604435" y="1708047"/>
            <a:ext cx="10988298" cy="4795424"/>
          </a:xfrm>
        </p:spPr>
        <p:txBody>
          <a:bodyPr>
            <a:normAutofit/>
          </a:bodyPr>
          <a:lstStyle/>
          <a:p>
            <a:pPr lvl="0" algn="just">
              <a:spcBef>
                <a:spcPts val="600"/>
              </a:spcBef>
              <a:spcAft>
                <a:spcPts val="600"/>
              </a:spcAft>
            </a:pPr>
            <a:r>
              <a:rPr lang="en-GB" sz="2400" dirty="0"/>
              <a:t>In summary, the short-run impact of monetary policy on real variables such as output or employment relies on incomplete price adjustment, that is, the existence of nominal rigidities (i.e. wages and prices adjust slowly)</a:t>
            </a:r>
          </a:p>
          <a:p>
            <a:pPr lvl="0" algn="just">
              <a:spcBef>
                <a:spcPts val="600"/>
              </a:spcBef>
              <a:spcAft>
                <a:spcPts val="600"/>
              </a:spcAft>
            </a:pPr>
            <a:endParaRPr lang="en-GB" sz="2400" dirty="0"/>
          </a:p>
          <a:p>
            <a:pPr algn="just">
              <a:spcBef>
                <a:spcPts val="600"/>
              </a:spcBef>
              <a:spcAft>
                <a:spcPts val="600"/>
              </a:spcAft>
            </a:pPr>
            <a:r>
              <a:rPr lang="en-GB" sz="2400" dirty="0"/>
              <a:t>The existence of short-term nominal rigidities is not incompatible with the long-term neutrality of money: a monetary expansion will have an impact on real variables in the short run, but this effect will gradually be phased out by price adjustment</a:t>
            </a:r>
          </a:p>
          <a:p>
            <a:pPr lvl="0" algn="just">
              <a:spcBef>
                <a:spcPts val="600"/>
              </a:spcBef>
              <a:spcAft>
                <a:spcPts val="600"/>
              </a:spcAft>
            </a:pPr>
            <a:endParaRPr lang="en-GB" sz="2400" dirty="0"/>
          </a:p>
          <a:p>
            <a:pPr lvl="0" algn="just">
              <a:spcBef>
                <a:spcPts val="600"/>
              </a:spcBef>
              <a:spcAft>
                <a:spcPts val="600"/>
              </a:spcAft>
            </a:pPr>
            <a:endParaRPr lang="en-GB" sz="2400" dirty="0"/>
          </a:p>
        </p:txBody>
      </p:sp>
      <p:sp>
        <p:nvSpPr>
          <p:cNvPr id="4" name="Rectangle 3"/>
          <p:cNvSpPr/>
          <p:nvPr/>
        </p:nvSpPr>
        <p:spPr>
          <a:xfrm>
            <a:off x="714368" y="1075244"/>
            <a:ext cx="4011034" cy="461665"/>
          </a:xfrm>
          <a:prstGeom prst="rect">
            <a:avLst/>
          </a:prstGeom>
        </p:spPr>
        <p:txBody>
          <a:bodyPr wrap="none">
            <a:spAutoFit/>
          </a:bodyPr>
          <a:lstStyle/>
          <a:p>
            <a:pPr lvl="0">
              <a:spcBef>
                <a:spcPts val="600"/>
              </a:spcBef>
              <a:spcAft>
                <a:spcPts val="600"/>
              </a:spcAft>
            </a:pPr>
            <a:r>
              <a:rPr lang="en-GB" sz="2400" b="1" dirty="0"/>
              <a:t>2. Short-run nominal rigidities</a:t>
            </a:r>
          </a:p>
        </p:txBody>
      </p:sp>
    </p:spTree>
    <p:extLst>
      <p:ext uri="{BB962C8B-B14F-4D97-AF65-F5344CB8AC3E}">
        <p14:creationId xmlns:p14="http://schemas.microsoft.com/office/powerpoint/2010/main" val="170796023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245856"/>
            <a:ext cx="10515600" cy="787814"/>
          </a:xfrm>
        </p:spPr>
        <p:txBody>
          <a:bodyPr>
            <a:noAutofit/>
          </a:bodyPr>
          <a:lstStyle/>
          <a:p>
            <a:r>
              <a:rPr lang="en-GB" sz="3200" b="1" dirty="0">
                <a:latin typeface="+mn-lt"/>
              </a:rPr>
              <a:t>4.2.1 Principles underpinning monetary policy </a:t>
            </a:r>
            <a:endParaRPr lang="pt-PT" sz="3200" b="1" dirty="0">
              <a:latin typeface="+mn-lt"/>
            </a:endParaRPr>
          </a:p>
        </p:txBody>
      </p:sp>
      <p:sp>
        <p:nvSpPr>
          <p:cNvPr id="3" name="Marcador de Posição de Conteúdo 2"/>
          <p:cNvSpPr>
            <a:spLocks noGrp="1"/>
          </p:cNvSpPr>
          <p:nvPr>
            <p:ph idx="1"/>
          </p:nvPr>
        </p:nvSpPr>
        <p:spPr>
          <a:xfrm>
            <a:off x="604434" y="1708047"/>
            <a:ext cx="11158075" cy="4795424"/>
          </a:xfrm>
        </p:spPr>
        <p:txBody>
          <a:bodyPr>
            <a:normAutofit/>
          </a:bodyPr>
          <a:lstStyle/>
          <a:p>
            <a:pPr lvl="0" algn="just">
              <a:spcBef>
                <a:spcPts val="600"/>
              </a:spcBef>
              <a:spcAft>
                <a:spcPts val="600"/>
              </a:spcAft>
            </a:pPr>
            <a:r>
              <a:rPr lang="en-GB" sz="2400" dirty="0"/>
              <a:t>You already know that CBs’ main monetary responsibility is to decide on the level of their interest rate(s) - </a:t>
            </a:r>
            <a:r>
              <a:rPr lang="en-GB" sz="2400" b="1" dirty="0"/>
              <a:t>But what should guide this decision? </a:t>
            </a:r>
          </a:p>
          <a:p>
            <a:pPr lvl="0" algn="just">
              <a:spcBef>
                <a:spcPts val="600"/>
              </a:spcBef>
              <a:spcAft>
                <a:spcPts val="600"/>
              </a:spcAft>
            </a:pPr>
            <a:endParaRPr lang="en-GB" sz="2400" dirty="0"/>
          </a:p>
          <a:p>
            <a:pPr marL="457200" lvl="0" indent="-457200" algn="just">
              <a:spcBef>
                <a:spcPts val="600"/>
              </a:spcBef>
              <a:spcAft>
                <a:spcPts val="600"/>
              </a:spcAft>
              <a:buFont typeface="+mj-lt"/>
              <a:buAutoNum type="arabicPeriod"/>
            </a:pPr>
            <a:r>
              <a:rPr lang="en-GB" sz="2400" dirty="0"/>
              <a:t>In the 1960s the response to this question was largely ad hoc and discretionary</a:t>
            </a:r>
          </a:p>
          <a:p>
            <a:pPr marL="457200" lvl="0" indent="-457200" algn="just">
              <a:spcBef>
                <a:spcPts val="600"/>
              </a:spcBef>
              <a:spcAft>
                <a:spcPts val="600"/>
              </a:spcAft>
              <a:buFont typeface="+mj-lt"/>
              <a:buAutoNum type="arabicPeriod"/>
            </a:pPr>
            <a:endParaRPr lang="en-GB" sz="2400" dirty="0"/>
          </a:p>
          <a:p>
            <a:pPr marL="457200" lvl="0" indent="-457200" algn="just">
              <a:spcBef>
                <a:spcPts val="600"/>
              </a:spcBef>
              <a:spcAft>
                <a:spcPts val="600"/>
              </a:spcAft>
              <a:buFont typeface="+mj-lt"/>
              <a:buAutoNum type="arabicPeriod"/>
            </a:pPr>
            <a:r>
              <a:rPr lang="en-GB" sz="2400" dirty="0"/>
              <a:t>Then the monetarist revolution of the 1970s and the 1980s advocated for setting interest rates at a level consistent with the desired path for the monetary aggregates</a:t>
            </a:r>
          </a:p>
          <a:p>
            <a:pPr marL="457200" lvl="0" indent="-457200" algn="just">
              <a:spcBef>
                <a:spcPts val="600"/>
              </a:spcBef>
              <a:spcAft>
                <a:spcPts val="600"/>
              </a:spcAft>
              <a:buFont typeface="+mj-lt"/>
              <a:buAutoNum type="arabicPeriod"/>
            </a:pPr>
            <a:endParaRPr lang="en-GB" sz="2400" dirty="0"/>
          </a:p>
          <a:p>
            <a:pPr marL="457200" lvl="0" indent="-457200" algn="just">
              <a:spcBef>
                <a:spcPts val="600"/>
              </a:spcBef>
              <a:spcAft>
                <a:spcPts val="600"/>
              </a:spcAft>
              <a:buFont typeface="+mj-lt"/>
              <a:buAutoNum type="arabicPeriod"/>
            </a:pPr>
            <a:r>
              <a:rPr lang="en-GB" sz="2400" dirty="0"/>
              <a:t>However, as we saw before, the link between money growth and inflation has proved to be loose, at least in the short run. In addition, financial liberalization and financial innovations have made the control of monetary aggregates difficult</a:t>
            </a:r>
          </a:p>
        </p:txBody>
      </p:sp>
      <p:sp>
        <p:nvSpPr>
          <p:cNvPr id="4" name="Rectangle 3"/>
          <p:cNvSpPr/>
          <p:nvPr/>
        </p:nvSpPr>
        <p:spPr>
          <a:xfrm>
            <a:off x="714368" y="1075244"/>
            <a:ext cx="4126194" cy="461665"/>
          </a:xfrm>
          <a:prstGeom prst="rect">
            <a:avLst/>
          </a:prstGeom>
        </p:spPr>
        <p:txBody>
          <a:bodyPr wrap="none">
            <a:spAutoFit/>
          </a:bodyPr>
          <a:lstStyle/>
          <a:p>
            <a:pPr lvl="0">
              <a:spcBef>
                <a:spcPts val="600"/>
              </a:spcBef>
              <a:spcAft>
                <a:spcPts val="600"/>
              </a:spcAft>
            </a:pPr>
            <a:r>
              <a:rPr lang="en-GB" sz="2400" b="1" dirty="0"/>
              <a:t>3. Optimal interest-rate setting</a:t>
            </a:r>
          </a:p>
        </p:txBody>
      </p:sp>
    </p:spTree>
    <p:extLst>
      <p:ext uri="{BB962C8B-B14F-4D97-AF65-F5344CB8AC3E}">
        <p14:creationId xmlns:p14="http://schemas.microsoft.com/office/powerpoint/2010/main" val="90369024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245856"/>
            <a:ext cx="10515600" cy="787814"/>
          </a:xfrm>
        </p:spPr>
        <p:txBody>
          <a:bodyPr>
            <a:noAutofit/>
          </a:bodyPr>
          <a:lstStyle/>
          <a:p>
            <a:r>
              <a:rPr lang="en-GB" sz="3200" b="1" dirty="0">
                <a:latin typeface="+mn-lt"/>
              </a:rPr>
              <a:t>4.2.1 Principles underpinning monetary policy </a:t>
            </a:r>
            <a:endParaRPr lang="pt-PT" sz="3200" b="1" dirty="0">
              <a:latin typeface="+mn-lt"/>
            </a:endParaRPr>
          </a:p>
        </p:txBody>
      </p:sp>
      <p:sp>
        <p:nvSpPr>
          <p:cNvPr id="3" name="Marcador de Posição de Conteúdo 2"/>
          <p:cNvSpPr>
            <a:spLocks noGrp="1"/>
          </p:cNvSpPr>
          <p:nvPr>
            <p:ph idx="1"/>
          </p:nvPr>
        </p:nvSpPr>
        <p:spPr>
          <a:xfrm>
            <a:off x="604434" y="1708047"/>
            <a:ext cx="11158075" cy="4795424"/>
          </a:xfrm>
        </p:spPr>
        <p:txBody>
          <a:bodyPr>
            <a:normAutofit lnSpcReduction="10000"/>
          </a:bodyPr>
          <a:lstStyle/>
          <a:p>
            <a:pPr lvl="0" algn="just">
              <a:spcBef>
                <a:spcPts val="600"/>
              </a:spcBef>
              <a:spcAft>
                <a:spcPts val="600"/>
              </a:spcAft>
            </a:pPr>
            <a:r>
              <a:rPr lang="en-GB" sz="2400" dirty="0"/>
              <a:t>CBs have started looking for an alternative strategy, new models of monetary policy have been developed in which monetary aggregates play a secondary role, or are altogether ignored</a:t>
            </a:r>
          </a:p>
          <a:p>
            <a:pPr lvl="0" algn="just">
              <a:spcBef>
                <a:spcPts val="600"/>
              </a:spcBef>
              <a:spcAft>
                <a:spcPts val="600"/>
              </a:spcAft>
            </a:pPr>
            <a:endParaRPr lang="en-GB" sz="2400" dirty="0"/>
          </a:p>
          <a:p>
            <a:pPr lvl="0" algn="just">
              <a:spcBef>
                <a:spcPts val="600"/>
              </a:spcBef>
              <a:spcAft>
                <a:spcPts val="600"/>
              </a:spcAft>
            </a:pPr>
            <a:r>
              <a:rPr lang="en-GB" sz="2400" dirty="0"/>
              <a:t>One example is the </a:t>
            </a:r>
            <a:r>
              <a:rPr lang="en-GB" sz="2400" b="1" dirty="0"/>
              <a:t>“new Keynesian” theory of monetary policy</a:t>
            </a:r>
            <a:r>
              <a:rPr lang="en-GB" sz="2400" dirty="0"/>
              <a:t>, which proposes the CB sets the short-term interest rate so as to keep the future inflation rate and the future output gap as close as possible to its targets (optimal Taylor rule)</a:t>
            </a:r>
          </a:p>
          <a:p>
            <a:pPr lvl="0" algn="just">
              <a:spcBef>
                <a:spcPts val="600"/>
              </a:spcBef>
              <a:spcAft>
                <a:spcPts val="600"/>
              </a:spcAft>
            </a:pPr>
            <a:endParaRPr lang="en-GB" sz="2400" dirty="0"/>
          </a:p>
          <a:p>
            <a:pPr lvl="0" algn="just">
              <a:spcBef>
                <a:spcPts val="600"/>
              </a:spcBef>
              <a:spcAft>
                <a:spcPts val="600"/>
              </a:spcAft>
            </a:pPr>
            <a:r>
              <a:rPr lang="en-GB" sz="2400" dirty="0"/>
              <a:t>In this model, the </a:t>
            </a:r>
            <a:r>
              <a:rPr lang="en-GB" sz="2400" b="1" dirty="0"/>
              <a:t>CB adopts a forward-looking approach</a:t>
            </a:r>
            <a:r>
              <a:rPr lang="en-GB" sz="2400" dirty="0"/>
              <a:t>. That is, it does not seek to control the current inflation or output gap but only their </a:t>
            </a:r>
            <a:r>
              <a:rPr lang="en-GB" sz="2400" b="1" dirty="0"/>
              <a:t>expected values</a:t>
            </a:r>
            <a:r>
              <a:rPr lang="en-GB" sz="2400" dirty="0"/>
              <a:t>. This implies the true objectives are the forecasts for inflation and for the output gap (because delays in the monetary-transmission mechanisms do not allow the central bank to control current variables)</a:t>
            </a:r>
          </a:p>
        </p:txBody>
      </p:sp>
      <p:sp>
        <p:nvSpPr>
          <p:cNvPr id="4" name="Rectangle 3"/>
          <p:cNvSpPr/>
          <p:nvPr/>
        </p:nvSpPr>
        <p:spPr>
          <a:xfrm>
            <a:off x="714368" y="1075244"/>
            <a:ext cx="4126194" cy="461665"/>
          </a:xfrm>
          <a:prstGeom prst="rect">
            <a:avLst/>
          </a:prstGeom>
        </p:spPr>
        <p:txBody>
          <a:bodyPr wrap="none">
            <a:spAutoFit/>
          </a:bodyPr>
          <a:lstStyle/>
          <a:p>
            <a:pPr lvl="0">
              <a:spcBef>
                <a:spcPts val="600"/>
              </a:spcBef>
              <a:spcAft>
                <a:spcPts val="600"/>
              </a:spcAft>
            </a:pPr>
            <a:r>
              <a:rPr lang="en-GB" sz="2400" b="1" dirty="0"/>
              <a:t>3. Optimal interest-rate setting</a:t>
            </a:r>
          </a:p>
        </p:txBody>
      </p:sp>
    </p:spTree>
    <p:extLst>
      <p:ext uri="{BB962C8B-B14F-4D97-AF65-F5344CB8AC3E}">
        <p14:creationId xmlns:p14="http://schemas.microsoft.com/office/powerpoint/2010/main" val="16968456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245856"/>
            <a:ext cx="10515600" cy="787814"/>
          </a:xfrm>
        </p:spPr>
        <p:txBody>
          <a:bodyPr>
            <a:noAutofit/>
          </a:bodyPr>
          <a:lstStyle/>
          <a:p>
            <a:r>
              <a:rPr lang="en-GB" sz="3200" b="1" dirty="0">
                <a:latin typeface="+mn-lt"/>
              </a:rPr>
              <a:t>4.2.1 Principles underpinning monetary policy </a:t>
            </a:r>
            <a:endParaRPr lang="pt-PT" sz="3200" b="1" dirty="0">
              <a:latin typeface="+mn-lt"/>
            </a:endParaRPr>
          </a:p>
        </p:txBody>
      </p:sp>
      <p:sp>
        <p:nvSpPr>
          <p:cNvPr id="3" name="Marcador de Posição de Conteúdo 2"/>
          <p:cNvSpPr>
            <a:spLocks noGrp="1"/>
          </p:cNvSpPr>
          <p:nvPr>
            <p:ph idx="1"/>
          </p:nvPr>
        </p:nvSpPr>
        <p:spPr>
          <a:xfrm>
            <a:off x="604434" y="1708047"/>
            <a:ext cx="11158075" cy="4795424"/>
          </a:xfrm>
        </p:spPr>
        <p:txBody>
          <a:bodyPr>
            <a:normAutofit/>
          </a:bodyPr>
          <a:lstStyle/>
          <a:p>
            <a:pPr lvl="0" algn="just">
              <a:spcBef>
                <a:spcPts val="600"/>
              </a:spcBef>
              <a:spcAft>
                <a:spcPts val="600"/>
              </a:spcAft>
            </a:pPr>
            <a:r>
              <a:rPr lang="en-GB" sz="2200" dirty="0"/>
              <a:t>This refers to the </a:t>
            </a:r>
            <a:r>
              <a:rPr lang="en-GB" sz="2200" b="1" dirty="0"/>
              <a:t>problem of time inconsistency </a:t>
            </a:r>
            <a:r>
              <a:rPr lang="en-GB" sz="2200" dirty="0"/>
              <a:t>(see chapter 2) and </a:t>
            </a:r>
            <a:r>
              <a:rPr lang="en-GB" sz="2200" b="1" dirty="0"/>
              <a:t>inflation bias</a:t>
            </a:r>
            <a:r>
              <a:rPr lang="en-GB" sz="2200" dirty="0"/>
              <a:t>, and has been used as an argument for the independence of CBs</a:t>
            </a:r>
          </a:p>
          <a:p>
            <a:pPr lvl="0" algn="just">
              <a:spcBef>
                <a:spcPts val="600"/>
              </a:spcBef>
              <a:spcAft>
                <a:spcPts val="600"/>
              </a:spcAft>
            </a:pPr>
            <a:endParaRPr lang="en-GB" sz="2200" dirty="0"/>
          </a:p>
          <a:p>
            <a:pPr lvl="0" algn="just">
              <a:spcBef>
                <a:spcPts val="600"/>
              </a:spcBef>
              <a:spcAft>
                <a:spcPts val="600"/>
              </a:spcAft>
            </a:pPr>
            <a:r>
              <a:rPr lang="en-GB" sz="2200" dirty="0"/>
              <a:t>The use of discretionary MP by politically controlled CBs means they may use expansionary monetary policies for political reasons (e.g. re-election), and thus not appropriately aligned to output and unemployment levels. This can lead to anticipated inflation expectations such that in the long term output and unemployment remain at the same level (long-run money neutrality)</a:t>
            </a:r>
          </a:p>
          <a:p>
            <a:pPr lvl="0" algn="just">
              <a:spcBef>
                <a:spcPts val="600"/>
              </a:spcBef>
              <a:spcAft>
                <a:spcPts val="600"/>
              </a:spcAft>
            </a:pPr>
            <a:endParaRPr lang="en-GB" sz="2200" dirty="0"/>
          </a:p>
          <a:p>
            <a:pPr algn="just">
              <a:spcBef>
                <a:spcPts val="600"/>
              </a:spcBef>
              <a:spcAft>
                <a:spcPts val="600"/>
              </a:spcAft>
            </a:pPr>
            <a:r>
              <a:rPr lang="en-GB" sz="2200" dirty="0"/>
              <a:t>This is called an </a:t>
            </a:r>
            <a:r>
              <a:rPr lang="en-GB" sz="2200" b="1" dirty="0"/>
              <a:t>inflation bias</a:t>
            </a:r>
            <a:r>
              <a:rPr lang="en-GB" sz="2200" dirty="0"/>
              <a:t>: the CB mistakenly or intentionally targets a higher level of natural output (i.e. positive output gap) in order to reduce unemployment, leading to inflation above the optimal level.</a:t>
            </a:r>
          </a:p>
        </p:txBody>
      </p:sp>
      <p:sp>
        <p:nvSpPr>
          <p:cNvPr id="4" name="Rectangle 3"/>
          <p:cNvSpPr/>
          <p:nvPr/>
        </p:nvSpPr>
        <p:spPr>
          <a:xfrm>
            <a:off x="714368" y="1075244"/>
            <a:ext cx="3451329" cy="461665"/>
          </a:xfrm>
          <a:prstGeom prst="rect">
            <a:avLst/>
          </a:prstGeom>
        </p:spPr>
        <p:txBody>
          <a:bodyPr wrap="none">
            <a:spAutoFit/>
          </a:bodyPr>
          <a:lstStyle/>
          <a:p>
            <a:pPr lvl="0">
              <a:spcBef>
                <a:spcPts val="600"/>
              </a:spcBef>
              <a:spcAft>
                <a:spcPts val="600"/>
              </a:spcAft>
            </a:pPr>
            <a:r>
              <a:rPr lang="en-GB" sz="2400" b="1" dirty="0"/>
              <a:t>4. Central bank credibility</a:t>
            </a:r>
          </a:p>
        </p:txBody>
      </p:sp>
    </p:spTree>
    <p:extLst>
      <p:ext uri="{BB962C8B-B14F-4D97-AF65-F5344CB8AC3E}">
        <p14:creationId xmlns:p14="http://schemas.microsoft.com/office/powerpoint/2010/main" val="29045785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245856"/>
            <a:ext cx="10515600" cy="787814"/>
          </a:xfrm>
        </p:spPr>
        <p:txBody>
          <a:bodyPr>
            <a:noAutofit/>
          </a:bodyPr>
          <a:lstStyle/>
          <a:p>
            <a:r>
              <a:rPr lang="en-GB" sz="3200" b="1" dirty="0">
                <a:latin typeface="+mn-lt"/>
              </a:rPr>
              <a:t>4.2.1 Principles underpinning monetary policy </a:t>
            </a:r>
            <a:endParaRPr lang="pt-PT" sz="3200" b="1" dirty="0">
              <a:latin typeface="+mn-lt"/>
            </a:endParaRPr>
          </a:p>
        </p:txBody>
      </p:sp>
      <p:sp>
        <p:nvSpPr>
          <p:cNvPr id="3" name="Marcador de Posição de Conteúdo 2"/>
          <p:cNvSpPr>
            <a:spLocks noGrp="1"/>
          </p:cNvSpPr>
          <p:nvPr>
            <p:ph idx="1"/>
          </p:nvPr>
        </p:nvSpPr>
        <p:spPr>
          <a:xfrm>
            <a:off x="516962" y="1749209"/>
            <a:ext cx="11158075" cy="4795424"/>
          </a:xfrm>
        </p:spPr>
        <p:txBody>
          <a:bodyPr>
            <a:noAutofit/>
          </a:bodyPr>
          <a:lstStyle/>
          <a:p>
            <a:pPr lvl="0" algn="just">
              <a:spcBef>
                <a:spcPts val="0"/>
              </a:spcBef>
            </a:pPr>
            <a:r>
              <a:rPr lang="en-GB" sz="2200" dirty="0"/>
              <a:t>The credibility of the central bank can be defined </a:t>
            </a:r>
            <a:r>
              <a:rPr lang="en-GB" sz="2200" b="1" dirty="0"/>
              <a:t>as its ability to stick to its own policy announcements</a:t>
            </a:r>
            <a:r>
              <a:rPr lang="en-GB" sz="2200" dirty="0"/>
              <a:t> (“say what they do and do what they say”).</a:t>
            </a:r>
            <a:r>
              <a:rPr lang="en-GB" sz="2200" b="1" dirty="0"/>
              <a:t> Credibility is undermined by the problem of time-inconsistency</a:t>
            </a:r>
            <a:r>
              <a:rPr lang="en-GB" sz="2200" dirty="0"/>
              <a:t> (see chapter 2)</a:t>
            </a:r>
          </a:p>
          <a:p>
            <a:pPr lvl="0" algn="just">
              <a:spcBef>
                <a:spcPts val="0"/>
              </a:spcBef>
            </a:pPr>
            <a:endParaRPr lang="en-GB" sz="2200" dirty="0"/>
          </a:p>
          <a:p>
            <a:pPr lvl="0" algn="just">
              <a:spcBef>
                <a:spcPts val="0"/>
              </a:spcBef>
            </a:pPr>
            <a:r>
              <a:rPr lang="en-GB" sz="2200" dirty="0"/>
              <a:t>To make them effective in terms of optimal achievements, CBs need to commit to  </a:t>
            </a:r>
            <a:r>
              <a:rPr lang="en-GB" sz="2200" b="1" dirty="0"/>
              <a:t>monetary rule(s)</a:t>
            </a:r>
            <a:r>
              <a:rPr lang="en-GB" sz="2200" dirty="0"/>
              <a:t>. One </a:t>
            </a:r>
            <a:r>
              <a:rPr lang="en-GB" sz="2200" b="1" dirty="0"/>
              <a:t>popular monetary rule is inflation targeting</a:t>
            </a:r>
            <a:r>
              <a:rPr lang="en-GB" sz="2200" dirty="0"/>
              <a:t>, where the CB targets the average expected inflation rate over the next one or two years</a:t>
            </a:r>
          </a:p>
          <a:p>
            <a:pPr marL="0" lvl="0" indent="0" algn="just">
              <a:spcBef>
                <a:spcPts val="0"/>
              </a:spcBef>
              <a:buNone/>
            </a:pPr>
            <a:endParaRPr lang="en-GB" sz="2200" dirty="0"/>
          </a:p>
          <a:p>
            <a:pPr lvl="0" algn="just">
              <a:spcBef>
                <a:spcPts val="0"/>
              </a:spcBef>
            </a:pPr>
            <a:r>
              <a:rPr lang="en-GB" sz="2200" dirty="0"/>
              <a:t>Another monetary rule, especially in developing countries, is a fixed exchange-rate regime, where the CB commits to intervene so as to keep the nominal exchange rate stable</a:t>
            </a:r>
          </a:p>
          <a:p>
            <a:pPr lvl="0" algn="just">
              <a:spcBef>
                <a:spcPts val="0"/>
              </a:spcBef>
            </a:pPr>
            <a:endParaRPr lang="en-GB" sz="2200" dirty="0"/>
          </a:p>
          <a:p>
            <a:pPr algn="just">
              <a:spcBef>
                <a:spcPts val="0"/>
              </a:spcBef>
            </a:pPr>
            <a:r>
              <a:rPr lang="en-GB" sz="2200" dirty="0"/>
              <a:t>For the credibility of the CB, it is also important to embrace a long horizon, which </a:t>
            </a:r>
            <a:r>
              <a:rPr lang="en-GB" sz="2200" b="1" dirty="0"/>
              <a:t>implies long mandates and independence from politicians </a:t>
            </a:r>
            <a:r>
              <a:rPr lang="en-GB" sz="2200" dirty="0"/>
              <a:t>bound by the election</a:t>
            </a:r>
          </a:p>
          <a:p>
            <a:pPr lvl="0" algn="just">
              <a:spcBef>
                <a:spcPts val="0"/>
              </a:spcBef>
            </a:pPr>
            <a:endParaRPr lang="en-GB" sz="2200" dirty="0"/>
          </a:p>
          <a:p>
            <a:pPr marL="0" lvl="0" indent="0" algn="just">
              <a:spcBef>
                <a:spcPts val="0"/>
              </a:spcBef>
              <a:buNone/>
            </a:pPr>
            <a:endParaRPr lang="en-GB" sz="2200" dirty="0"/>
          </a:p>
        </p:txBody>
      </p:sp>
      <p:sp>
        <p:nvSpPr>
          <p:cNvPr id="4" name="Rectangle 3"/>
          <p:cNvSpPr/>
          <p:nvPr/>
        </p:nvSpPr>
        <p:spPr>
          <a:xfrm>
            <a:off x="714368" y="1075244"/>
            <a:ext cx="3451329" cy="461665"/>
          </a:xfrm>
          <a:prstGeom prst="rect">
            <a:avLst/>
          </a:prstGeom>
        </p:spPr>
        <p:txBody>
          <a:bodyPr wrap="none">
            <a:spAutoFit/>
          </a:bodyPr>
          <a:lstStyle/>
          <a:p>
            <a:pPr lvl="0">
              <a:spcBef>
                <a:spcPts val="600"/>
              </a:spcBef>
              <a:spcAft>
                <a:spcPts val="600"/>
              </a:spcAft>
            </a:pPr>
            <a:r>
              <a:rPr lang="en-GB" sz="2400" b="1" dirty="0"/>
              <a:t>4. Central bank credibility</a:t>
            </a:r>
          </a:p>
        </p:txBody>
      </p:sp>
    </p:spTree>
    <p:extLst>
      <p:ext uri="{BB962C8B-B14F-4D97-AF65-F5344CB8AC3E}">
        <p14:creationId xmlns:p14="http://schemas.microsoft.com/office/powerpoint/2010/main" val="83275858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245856"/>
            <a:ext cx="10515600" cy="787814"/>
          </a:xfrm>
        </p:spPr>
        <p:txBody>
          <a:bodyPr>
            <a:noAutofit/>
          </a:bodyPr>
          <a:lstStyle/>
          <a:p>
            <a:r>
              <a:rPr lang="en-GB" sz="3200" b="1" dirty="0">
                <a:latin typeface="+mn-lt"/>
              </a:rPr>
              <a:t>4.2.1 Principles underpinning monetary policy </a:t>
            </a:r>
            <a:endParaRPr lang="pt-PT" sz="3200" b="1" dirty="0">
              <a:latin typeface="+mn-lt"/>
            </a:endParaRPr>
          </a:p>
        </p:txBody>
      </p:sp>
      <p:sp>
        <p:nvSpPr>
          <p:cNvPr id="3" name="Marcador de Posição de Conteúdo 2"/>
          <p:cNvSpPr>
            <a:spLocks noGrp="1"/>
          </p:cNvSpPr>
          <p:nvPr>
            <p:ph idx="1"/>
          </p:nvPr>
        </p:nvSpPr>
        <p:spPr>
          <a:xfrm>
            <a:off x="516962" y="1847531"/>
            <a:ext cx="11158075" cy="4795424"/>
          </a:xfrm>
        </p:spPr>
        <p:txBody>
          <a:bodyPr>
            <a:noAutofit/>
          </a:bodyPr>
          <a:lstStyle/>
          <a:p>
            <a:pPr lvl="0" algn="just">
              <a:spcBef>
                <a:spcPts val="600"/>
              </a:spcBef>
              <a:spcAft>
                <a:spcPts val="600"/>
              </a:spcAft>
            </a:pPr>
            <a:r>
              <a:rPr lang="en-GB" sz="2400" dirty="0"/>
              <a:t>In summary, to enhance credibility, most modern CBs combine:</a:t>
            </a:r>
          </a:p>
          <a:p>
            <a:pPr lvl="0" algn="just">
              <a:spcBef>
                <a:spcPts val="600"/>
              </a:spcBef>
              <a:spcAft>
                <a:spcPts val="600"/>
              </a:spcAft>
            </a:pPr>
            <a:endParaRPr lang="en-GB" sz="2400" dirty="0"/>
          </a:p>
          <a:p>
            <a:pPr marL="914400" lvl="1" indent="-457200" algn="just">
              <a:spcBef>
                <a:spcPts val="600"/>
              </a:spcBef>
              <a:spcAft>
                <a:spcPts val="600"/>
              </a:spcAft>
              <a:buFont typeface="+mj-lt"/>
              <a:buAutoNum type="arabicPeriod"/>
            </a:pPr>
            <a:r>
              <a:rPr lang="en-GB" dirty="0"/>
              <a:t>a mandate to achieve price stability, </a:t>
            </a:r>
          </a:p>
          <a:p>
            <a:pPr marL="914400" lvl="1" indent="-457200" algn="just">
              <a:spcBef>
                <a:spcPts val="600"/>
              </a:spcBef>
              <a:spcAft>
                <a:spcPts val="600"/>
              </a:spcAft>
              <a:buFont typeface="+mj-lt"/>
              <a:buAutoNum type="arabicPeriod"/>
            </a:pPr>
            <a:r>
              <a:rPr lang="en-GB" dirty="0"/>
              <a:t>formal independence from the government, guaranteed by law (e.g. ECB independence is part of the EU treaty), </a:t>
            </a:r>
          </a:p>
          <a:p>
            <a:pPr marL="914400" lvl="1" indent="-457200" algn="just">
              <a:spcBef>
                <a:spcPts val="600"/>
              </a:spcBef>
              <a:spcAft>
                <a:spcPts val="600"/>
              </a:spcAft>
              <a:buFont typeface="+mj-lt"/>
              <a:buAutoNum type="arabicPeriod"/>
            </a:pPr>
            <a:r>
              <a:rPr lang="en-GB" dirty="0"/>
              <a:t>long mandates, and </a:t>
            </a:r>
          </a:p>
          <a:p>
            <a:pPr marL="914400" lvl="1" indent="-457200" algn="just">
              <a:spcBef>
                <a:spcPts val="600"/>
              </a:spcBef>
              <a:spcAft>
                <a:spcPts val="600"/>
              </a:spcAft>
              <a:buFont typeface="+mj-lt"/>
              <a:buAutoNum type="arabicPeriod"/>
            </a:pPr>
            <a:r>
              <a:rPr lang="en-GB" dirty="0"/>
              <a:t>a commitment scheme such as inflation targeting</a:t>
            </a:r>
          </a:p>
        </p:txBody>
      </p:sp>
      <p:sp>
        <p:nvSpPr>
          <p:cNvPr id="4" name="Rectangle 3"/>
          <p:cNvSpPr/>
          <p:nvPr/>
        </p:nvSpPr>
        <p:spPr>
          <a:xfrm>
            <a:off x="714368" y="1075244"/>
            <a:ext cx="3451329" cy="461665"/>
          </a:xfrm>
          <a:prstGeom prst="rect">
            <a:avLst/>
          </a:prstGeom>
        </p:spPr>
        <p:txBody>
          <a:bodyPr wrap="none">
            <a:spAutoFit/>
          </a:bodyPr>
          <a:lstStyle/>
          <a:p>
            <a:pPr lvl="0">
              <a:spcBef>
                <a:spcPts val="600"/>
              </a:spcBef>
              <a:spcAft>
                <a:spcPts val="600"/>
              </a:spcAft>
            </a:pPr>
            <a:r>
              <a:rPr lang="en-GB" sz="2400" b="1" dirty="0"/>
              <a:t>4. Central bank credibility</a:t>
            </a:r>
          </a:p>
        </p:txBody>
      </p:sp>
    </p:spTree>
    <p:extLst>
      <p:ext uri="{BB962C8B-B14F-4D97-AF65-F5344CB8AC3E}">
        <p14:creationId xmlns:p14="http://schemas.microsoft.com/office/powerpoint/2010/main" val="324903545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245856"/>
            <a:ext cx="10515600" cy="787814"/>
          </a:xfrm>
        </p:spPr>
        <p:txBody>
          <a:bodyPr>
            <a:noAutofit/>
          </a:bodyPr>
          <a:lstStyle/>
          <a:p>
            <a:r>
              <a:rPr lang="en-GB" sz="3200" b="1" dirty="0">
                <a:latin typeface="+mn-lt"/>
              </a:rPr>
              <a:t>4.2.1 Principles underpinning monetary policy </a:t>
            </a:r>
            <a:endParaRPr lang="pt-PT" sz="3200" b="1" dirty="0">
              <a:latin typeface="+mn-lt"/>
            </a:endParaRPr>
          </a:p>
        </p:txBody>
      </p:sp>
      <p:sp>
        <p:nvSpPr>
          <p:cNvPr id="3" name="Marcador de Posição de Conteúdo 2"/>
          <p:cNvSpPr>
            <a:spLocks noGrp="1"/>
          </p:cNvSpPr>
          <p:nvPr>
            <p:ph idx="1"/>
          </p:nvPr>
        </p:nvSpPr>
        <p:spPr>
          <a:xfrm>
            <a:off x="604434" y="1708047"/>
            <a:ext cx="11158075" cy="4795424"/>
          </a:xfrm>
        </p:spPr>
        <p:txBody>
          <a:bodyPr>
            <a:normAutofit/>
          </a:bodyPr>
          <a:lstStyle/>
          <a:p>
            <a:pPr lvl="0" algn="just">
              <a:spcBef>
                <a:spcPts val="0"/>
              </a:spcBef>
            </a:pPr>
            <a:r>
              <a:rPr lang="en-GB" sz="2200" dirty="0"/>
              <a:t>In the long run, independence of monetary policy from fiscal policy is only possible if fiscal policy is sustainable or if the central bank is indifferent to the risk of government bankruptcy</a:t>
            </a:r>
          </a:p>
          <a:p>
            <a:pPr lvl="0" algn="just">
              <a:spcBef>
                <a:spcPts val="0"/>
              </a:spcBef>
            </a:pPr>
            <a:endParaRPr lang="en-GB" sz="2200" dirty="0"/>
          </a:p>
          <a:p>
            <a:pPr lvl="0" algn="just">
              <a:spcBef>
                <a:spcPts val="0"/>
              </a:spcBef>
            </a:pPr>
            <a:endParaRPr lang="en-GB" sz="2200" dirty="0"/>
          </a:p>
          <a:p>
            <a:pPr lvl="0" algn="just">
              <a:spcBef>
                <a:spcPts val="0"/>
              </a:spcBef>
            </a:pPr>
            <a:r>
              <a:rPr lang="en-GB" sz="2200" dirty="0"/>
              <a:t>If public debt ratio exceeds its sustainable long-run level and fiscal authorities refrain from undertaking a fiscal retrenchment, asset holders will anticipate:</a:t>
            </a:r>
          </a:p>
          <a:p>
            <a:pPr marL="457200" lvl="0" indent="-457200" algn="just">
              <a:spcBef>
                <a:spcPts val="600"/>
              </a:spcBef>
              <a:spcAft>
                <a:spcPts val="600"/>
              </a:spcAft>
              <a:buAutoNum type="arabicParenR"/>
            </a:pPr>
            <a:r>
              <a:rPr lang="en-GB" sz="2200" dirty="0"/>
              <a:t>government default. In this case the CB may be hurt by the loss of value of its assets. More importantly there will also be economic consequences relating to commercial bank defaults</a:t>
            </a:r>
          </a:p>
          <a:p>
            <a:pPr marL="457200" lvl="0" indent="-457200" algn="just">
              <a:spcBef>
                <a:spcPts val="600"/>
              </a:spcBef>
              <a:spcAft>
                <a:spcPts val="600"/>
              </a:spcAft>
              <a:buAutoNum type="arabicParenR"/>
            </a:pPr>
            <a:r>
              <a:rPr lang="en-GB" sz="2200" dirty="0"/>
              <a:t>debt monetization (i.e. CB bails out the government through a massive purchase of its bonds and raises money supply accordingly), with its inflationary consequences</a:t>
            </a:r>
          </a:p>
        </p:txBody>
      </p:sp>
      <p:sp>
        <p:nvSpPr>
          <p:cNvPr id="4" name="Rectangle 3"/>
          <p:cNvSpPr/>
          <p:nvPr/>
        </p:nvSpPr>
        <p:spPr>
          <a:xfrm>
            <a:off x="714368" y="1075244"/>
            <a:ext cx="7018332" cy="461665"/>
          </a:xfrm>
          <a:prstGeom prst="rect">
            <a:avLst/>
          </a:prstGeom>
        </p:spPr>
        <p:txBody>
          <a:bodyPr wrap="none">
            <a:spAutoFit/>
          </a:bodyPr>
          <a:lstStyle/>
          <a:p>
            <a:pPr lvl="0">
              <a:spcBef>
                <a:spcPts val="600"/>
              </a:spcBef>
              <a:spcAft>
                <a:spcPts val="600"/>
              </a:spcAft>
            </a:pPr>
            <a:r>
              <a:rPr lang="en-GB" sz="2400" b="1" dirty="0"/>
              <a:t>5. Are monetary and fiscal policies interdependent?</a:t>
            </a:r>
          </a:p>
        </p:txBody>
      </p:sp>
    </p:spTree>
    <p:extLst>
      <p:ext uri="{BB962C8B-B14F-4D97-AF65-F5344CB8AC3E}">
        <p14:creationId xmlns:p14="http://schemas.microsoft.com/office/powerpoint/2010/main" val="416767454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245856"/>
            <a:ext cx="10515600" cy="787814"/>
          </a:xfrm>
        </p:spPr>
        <p:txBody>
          <a:bodyPr>
            <a:noAutofit/>
          </a:bodyPr>
          <a:lstStyle/>
          <a:p>
            <a:r>
              <a:rPr lang="en-GB" sz="3200" b="1" dirty="0">
                <a:latin typeface="+mn-lt"/>
              </a:rPr>
              <a:t>4.2.1 Principles underpinning monetary policy </a:t>
            </a:r>
            <a:endParaRPr lang="pt-PT" sz="3200" b="1" dirty="0">
              <a:latin typeface="+mn-lt"/>
            </a:endParaRPr>
          </a:p>
        </p:txBody>
      </p:sp>
      <p:sp>
        <p:nvSpPr>
          <p:cNvPr id="3" name="Marcador de Posição de Conteúdo 2"/>
          <p:cNvSpPr>
            <a:spLocks noGrp="1"/>
          </p:cNvSpPr>
          <p:nvPr>
            <p:ph idx="1"/>
          </p:nvPr>
        </p:nvSpPr>
        <p:spPr>
          <a:xfrm>
            <a:off x="604434" y="1708047"/>
            <a:ext cx="11158075" cy="4795424"/>
          </a:xfrm>
        </p:spPr>
        <p:txBody>
          <a:bodyPr>
            <a:normAutofit/>
          </a:bodyPr>
          <a:lstStyle/>
          <a:p>
            <a:pPr algn="just">
              <a:spcBef>
                <a:spcPts val="0"/>
              </a:spcBef>
            </a:pPr>
            <a:r>
              <a:rPr lang="en-GB" sz="2200" dirty="0"/>
              <a:t>The long-run interdependence between fiscal and monetary policy implies that lasting monetary stability is very unlikely if the fiscal authority behaves in irresponsible ways</a:t>
            </a:r>
          </a:p>
          <a:p>
            <a:pPr lvl="0" algn="just">
              <a:spcBef>
                <a:spcPts val="0"/>
              </a:spcBef>
            </a:pPr>
            <a:endParaRPr lang="en-GB" sz="2200" dirty="0"/>
          </a:p>
          <a:p>
            <a:pPr lvl="0" algn="just">
              <a:spcBef>
                <a:spcPts val="0"/>
              </a:spcBef>
            </a:pPr>
            <a:r>
              <a:rPr lang="en-GB" sz="2200" dirty="0"/>
              <a:t>The </a:t>
            </a:r>
            <a:r>
              <a:rPr lang="en-GB" sz="2200" b="1" dirty="0"/>
              <a:t>long-run interdependence is the main justification for limiting public borrowing in a monetary union </a:t>
            </a:r>
            <a:r>
              <a:rPr lang="en-GB" sz="2200" dirty="0"/>
              <a:t>(as discussed in Chapter 3)</a:t>
            </a:r>
          </a:p>
          <a:p>
            <a:pPr lvl="0" algn="just">
              <a:spcBef>
                <a:spcPts val="0"/>
              </a:spcBef>
            </a:pPr>
            <a:endParaRPr lang="en-GB" sz="2200" dirty="0"/>
          </a:p>
          <a:p>
            <a:pPr lvl="0" algn="just">
              <a:spcBef>
                <a:spcPts val="0"/>
              </a:spcBef>
            </a:pPr>
            <a:r>
              <a:rPr lang="en-GB" sz="2200" dirty="0"/>
              <a:t>In the </a:t>
            </a:r>
            <a:r>
              <a:rPr lang="en-GB" sz="2200" b="1" dirty="0"/>
              <a:t>short run, there is no consensus on the desirability of coordinating monetary and fiscal policies to achieve a policy-mix, at least as long as monetary policy remains effective</a:t>
            </a:r>
          </a:p>
          <a:p>
            <a:pPr lvl="0" algn="just">
              <a:spcBef>
                <a:spcPts val="0"/>
              </a:spcBef>
            </a:pPr>
            <a:endParaRPr lang="en-GB" sz="2200" dirty="0"/>
          </a:p>
          <a:p>
            <a:pPr lvl="0" algn="just">
              <a:spcBef>
                <a:spcPts val="0"/>
              </a:spcBef>
            </a:pPr>
            <a:r>
              <a:rPr lang="en-GB" sz="2200" dirty="0"/>
              <a:t>Opponents of coordination point out that coordination can threaten CBs independence and argue that the rivalry between monetary and fiscal policy can be solved by making monetary policy fully independent</a:t>
            </a:r>
          </a:p>
          <a:p>
            <a:pPr lvl="0" algn="just">
              <a:spcBef>
                <a:spcPts val="0"/>
              </a:spcBef>
            </a:pPr>
            <a:endParaRPr lang="en-GB" sz="2200" dirty="0"/>
          </a:p>
          <a:p>
            <a:pPr lvl="0" algn="just">
              <a:spcBef>
                <a:spcPts val="0"/>
              </a:spcBef>
            </a:pPr>
            <a:r>
              <a:rPr lang="en-GB" sz="2200" dirty="0"/>
              <a:t>Specific </a:t>
            </a:r>
            <a:r>
              <a:rPr lang="en-GB" sz="2200" b="1" dirty="0"/>
              <a:t>coordination issues arise when monetary policy reaches the zero bound on nominal interest rates and embarks on unconventional policies (e.g. buying govt bonds)</a:t>
            </a:r>
          </a:p>
        </p:txBody>
      </p:sp>
      <p:sp>
        <p:nvSpPr>
          <p:cNvPr id="4" name="Rectangle 3"/>
          <p:cNvSpPr/>
          <p:nvPr/>
        </p:nvSpPr>
        <p:spPr>
          <a:xfrm>
            <a:off x="714368" y="1075244"/>
            <a:ext cx="7018332" cy="461665"/>
          </a:xfrm>
          <a:prstGeom prst="rect">
            <a:avLst/>
          </a:prstGeom>
        </p:spPr>
        <p:txBody>
          <a:bodyPr wrap="none">
            <a:spAutoFit/>
          </a:bodyPr>
          <a:lstStyle/>
          <a:p>
            <a:pPr lvl="0">
              <a:spcBef>
                <a:spcPts val="600"/>
              </a:spcBef>
              <a:spcAft>
                <a:spcPts val="600"/>
              </a:spcAft>
            </a:pPr>
            <a:r>
              <a:rPr lang="en-GB" sz="2400" b="1" dirty="0"/>
              <a:t>5. Are monetary and fiscal policies interdependent?</a:t>
            </a:r>
          </a:p>
        </p:txBody>
      </p:sp>
    </p:spTree>
    <p:extLst>
      <p:ext uri="{BB962C8B-B14F-4D97-AF65-F5344CB8AC3E}">
        <p14:creationId xmlns:p14="http://schemas.microsoft.com/office/powerpoint/2010/main" val="26642455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1889" t="-1" r="6463" b="27696"/>
          <a:stretch/>
        </p:blipFill>
        <p:spPr>
          <a:xfrm>
            <a:off x="262328" y="1266777"/>
            <a:ext cx="7454351" cy="4547061"/>
          </a:xfrm>
          <a:prstGeom prst="rect">
            <a:avLst/>
          </a:prstGeom>
        </p:spPr>
      </p:pic>
      <p:pic>
        <p:nvPicPr>
          <p:cNvPr id="3" name="Picture 2"/>
          <p:cNvPicPr>
            <a:picLocks noChangeAspect="1"/>
          </p:cNvPicPr>
          <p:nvPr/>
        </p:nvPicPr>
        <p:blipFill rotWithShape="1">
          <a:blip r:embed="rId2"/>
          <a:srcRect l="8701" t="89291"/>
          <a:stretch/>
        </p:blipFill>
        <p:spPr>
          <a:xfrm>
            <a:off x="249382" y="6223462"/>
            <a:ext cx="7853745" cy="634538"/>
          </a:xfrm>
          <a:prstGeom prst="rect">
            <a:avLst/>
          </a:prstGeom>
        </p:spPr>
      </p:pic>
      <p:pic>
        <p:nvPicPr>
          <p:cNvPr id="4" name="Picture 3"/>
          <p:cNvPicPr>
            <a:picLocks noChangeAspect="1"/>
          </p:cNvPicPr>
          <p:nvPr/>
        </p:nvPicPr>
        <p:blipFill rotWithShape="1">
          <a:blip r:embed="rId2"/>
          <a:srcRect l="23385" t="76665" r="31640" b="15872"/>
          <a:stretch/>
        </p:blipFill>
        <p:spPr>
          <a:xfrm>
            <a:off x="307377" y="728025"/>
            <a:ext cx="3868877" cy="442218"/>
          </a:xfrm>
          <a:prstGeom prst="rect">
            <a:avLst/>
          </a:prstGeom>
        </p:spPr>
      </p:pic>
      <p:sp>
        <p:nvSpPr>
          <p:cNvPr id="6" name="Rectangle 5"/>
          <p:cNvSpPr/>
          <p:nvPr/>
        </p:nvSpPr>
        <p:spPr>
          <a:xfrm>
            <a:off x="7806559" y="338492"/>
            <a:ext cx="4123113" cy="6001643"/>
          </a:xfrm>
          <a:prstGeom prst="rect">
            <a:avLst/>
          </a:prstGeom>
        </p:spPr>
        <p:txBody>
          <a:bodyPr wrap="square">
            <a:spAutoFit/>
          </a:bodyPr>
          <a:lstStyle/>
          <a:p>
            <a:r>
              <a:rPr lang="en-US" sz="1600" dirty="0"/>
              <a:t>High inflation in the 1970s and early 1980s was associated with high unemployment in many countries. </a:t>
            </a:r>
          </a:p>
          <a:p>
            <a:endParaRPr lang="en-US" sz="1600" dirty="0"/>
          </a:p>
          <a:p>
            <a:r>
              <a:rPr lang="en-US" sz="1600" dirty="0"/>
              <a:t>Following the experience of rising inflation across the world, during the late 1980s there was a rethinking of how macroeconomic policy should be designed. </a:t>
            </a:r>
          </a:p>
          <a:p>
            <a:endParaRPr lang="en-US" sz="1600" dirty="0"/>
          </a:p>
          <a:p>
            <a:r>
              <a:rPr lang="en-US" sz="1600" dirty="0"/>
              <a:t>In the 1990s, the policy known as inflation targeting by central banks was widely adopted. </a:t>
            </a:r>
          </a:p>
          <a:p>
            <a:endParaRPr lang="en-US" sz="1600" dirty="0"/>
          </a:p>
          <a:p>
            <a:r>
              <a:rPr lang="en-US" sz="1600" dirty="0"/>
              <a:t>Two important features of the 1990s and 2000s prior to the 2008 financial crisis:</a:t>
            </a:r>
          </a:p>
          <a:p>
            <a:endParaRPr lang="en-US" sz="1600" dirty="0"/>
          </a:p>
          <a:p>
            <a:pPr marL="285750" indent="-285750">
              <a:buFont typeface="Arial" panose="020B0604020202020204" pitchFamily="34" charset="0"/>
              <a:buChar char="•"/>
            </a:pPr>
            <a:r>
              <a:rPr lang="en-US" sz="1600" dirty="0"/>
              <a:t>Monetary policy and Central banks were made independent of government control in most advanced and many developing countries.</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Inflation targeting: Central banks used their policy instruments to keep the economy close to a target rate of inflation. [with some differences btw Fed vs. ECB]</a:t>
            </a:r>
          </a:p>
        </p:txBody>
      </p:sp>
      <p:sp>
        <p:nvSpPr>
          <p:cNvPr id="8" name="Título 1">
            <a:extLst>
              <a:ext uri="{FF2B5EF4-FFF2-40B4-BE49-F238E27FC236}">
                <a16:creationId xmlns:a16="http://schemas.microsoft.com/office/drawing/2014/main" id="{21F8DBFF-05F2-46E6-8C5F-C27F48AE117D}"/>
              </a:ext>
            </a:extLst>
          </p:cNvPr>
          <p:cNvSpPr txBox="1">
            <a:spLocks/>
          </p:cNvSpPr>
          <p:nvPr/>
        </p:nvSpPr>
        <p:spPr>
          <a:xfrm>
            <a:off x="429491" y="177617"/>
            <a:ext cx="10515600" cy="78781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PT" sz="3200" b="1" dirty="0">
                <a:latin typeface="+mn-lt"/>
              </a:rPr>
              <a:t>Monetary policy: Introduction</a:t>
            </a:r>
          </a:p>
        </p:txBody>
      </p:sp>
    </p:spTree>
    <p:extLst>
      <p:ext uri="{BB962C8B-B14F-4D97-AF65-F5344CB8AC3E}">
        <p14:creationId xmlns:p14="http://schemas.microsoft.com/office/powerpoint/2010/main" val="332762230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245856"/>
            <a:ext cx="10515600" cy="787814"/>
          </a:xfrm>
        </p:spPr>
        <p:txBody>
          <a:bodyPr>
            <a:noAutofit/>
          </a:bodyPr>
          <a:lstStyle/>
          <a:p>
            <a:r>
              <a:rPr lang="en-GB" sz="3200" b="1" dirty="0">
                <a:latin typeface="+mn-lt"/>
              </a:rPr>
              <a:t>4.2.2 Transmission channels of monetary policy (the how) </a:t>
            </a:r>
            <a:endParaRPr lang="pt-PT" sz="3200" b="1" dirty="0">
              <a:latin typeface="+mn-lt"/>
            </a:endParaRPr>
          </a:p>
        </p:txBody>
      </p:sp>
      <p:sp>
        <p:nvSpPr>
          <p:cNvPr id="3" name="Marcador de Posição de Conteúdo 2"/>
          <p:cNvSpPr>
            <a:spLocks noGrp="1"/>
          </p:cNvSpPr>
          <p:nvPr>
            <p:ph idx="1"/>
          </p:nvPr>
        </p:nvSpPr>
        <p:spPr>
          <a:xfrm>
            <a:off x="633845" y="1369195"/>
            <a:ext cx="10924309" cy="4795424"/>
          </a:xfrm>
        </p:spPr>
        <p:txBody>
          <a:bodyPr>
            <a:normAutofit/>
          </a:bodyPr>
          <a:lstStyle/>
          <a:p>
            <a:pPr marL="457200" lvl="0" indent="-457200">
              <a:spcBef>
                <a:spcPts val="600"/>
              </a:spcBef>
              <a:spcAft>
                <a:spcPts val="600"/>
              </a:spcAft>
              <a:buFont typeface="+mj-lt"/>
              <a:buAutoNum type="arabicPeriod"/>
            </a:pPr>
            <a:r>
              <a:rPr lang="en-US" sz="2400" b="1" dirty="0"/>
              <a:t>The interest-rate channel</a:t>
            </a:r>
          </a:p>
          <a:p>
            <a:pPr marL="457200" lvl="0" indent="-457200">
              <a:spcBef>
                <a:spcPts val="600"/>
              </a:spcBef>
              <a:spcAft>
                <a:spcPts val="600"/>
              </a:spcAft>
              <a:buFont typeface="+mj-lt"/>
              <a:buAutoNum type="arabicPeriod"/>
            </a:pPr>
            <a:r>
              <a:rPr lang="en-US" sz="2400" b="1" dirty="0"/>
              <a:t>The asset-price channel</a:t>
            </a:r>
          </a:p>
          <a:p>
            <a:pPr marL="457200" lvl="0" indent="-457200">
              <a:spcBef>
                <a:spcPts val="600"/>
              </a:spcBef>
              <a:spcAft>
                <a:spcPts val="600"/>
              </a:spcAft>
              <a:buFont typeface="+mj-lt"/>
              <a:buAutoNum type="arabicPeriod"/>
            </a:pPr>
            <a:r>
              <a:rPr lang="en-US" sz="2400" b="1" dirty="0"/>
              <a:t>The credit channel</a:t>
            </a:r>
          </a:p>
          <a:p>
            <a:pPr marL="514350" indent="-514350" algn="just">
              <a:spcBef>
                <a:spcPts val="600"/>
              </a:spcBef>
              <a:spcAft>
                <a:spcPts val="600"/>
              </a:spcAft>
              <a:buFont typeface="+mj-lt"/>
              <a:buAutoNum type="arabicPeriod"/>
            </a:pPr>
            <a:endParaRPr lang="en-GB" sz="2600" dirty="0">
              <a:solidFill>
                <a:srgbClr val="C00000"/>
              </a:solidFill>
            </a:endParaRPr>
          </a:p>
        </p:txBody>
      </p:sp>
      <p:pic>
        <p:nvPicPr>
          <p:cNvPr id="4" name="Picture 3"/>
          <p:cNvPicPr>
            <a:picLocks noChangeAspect="1"/>
          </p:cNvPicPr>
          <p:nvPr/>
        </p:nvPicPr>
        <p:blipFill>
          <a:blip r:embed="rId2"/>
          <a:stretch>
            <a:fillRect/>
          </a:stretch>
        </p:blipFill>
        <p:spPr>
          <a:xfrm>
            <a:off x="4952354" y="1402518"/>
            <a:ext cx="6706892" cy="5013401"/>
          </a:xfrm>
          <a:prstGeom prst="rect">
            <a:avLst/>
          </a:prstGeom>
        </p:spPr>
      </p:pic>
      <p:sp>
        <p:nvSpPr>
          <p:cNvPr id="5" name="Rectangle 4"/>
          <p:cNvSpPr/>
          <p:nvPr/>
        </p:nvSpPr>
        <p:spPr>
          <a:xfrm>
            <a:off x="278970" y="6448698"/>
            <a:ext cx="8648054" cy="369332"/>
          </a:xfrm>
          <a:prstGeom prst="rect">
            <a:avLst/>
          </a:prstGeom>
        </p:spPr>
        <p:txBody>
          <a:bodyPr wrap="square">
            <a:spAutoFit/>
          </a:bodyPr>
          <a:lstStyle/>
          <a:p>
            <a:r>
              <a:rPr lang="en-GB" dirty="0"/>
              <a:t>Source: https://www.ecb.europa.eu/mopo/intro/transmission/html/index.en.html</a:t>
            </a:r>
          </a:p>
        </p:txBody>
      </p:sp>
      <p:sp>
        <p:nvSpPr>
          <p:cNvPr id="6" name="Rectangle 5"/>
          <p:cNvSpPr/>
          <p:nvPr/>
        </p:nvSpPr>
        <p:spPr>
          <a:xfrm>
            <a:off x="5257800" y="945932"/>
            <a:ext cx="6096000" cy="707886"/>
          </a:xfrm>
          <a:prstGeom prst="rect">
            <a:avLst/>
          </a:prstGeom>
        </p:spPr>
        <p:txBody>
          <a:bodyPr>
            <a:spAutoFit/>
          </a:bodyPr>
          <a:lstStyle/>
          <a:p>
            <a:r>
              <a:rPr lang="en-GB" sz="2000" b="1" dirty="0">
                <a:solidFill>
                  <a:srgbClr val="191919"/>
                </a:solidFill>
                <a:latin typeface="droid_sans"/>
              </a:rPr>
              <a:t>Illustration of the main transmission channels of monetary policy decisions</a:t>
            </a:r>
            <a:endParaRPr lang="en-GB" sz="2000" b="1" dirty="0"/>
          </a:p>
        </p:txBody>
      </p:sp>
      <p:sp>
        <p:nvSpPr>
          <p:cNvPr id="7" name="Rectangle 6"/>
          <p:cNvSpPr/>
          <p:nvPr/>
        </p:nvSpPr>
        <p:spPr>
          <a:xfrm>
            <a:off x="5257800" y="3425126"/>
            <a:ext cx="4451465" cy="852407"/>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599852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4552"/>
          <a:stretch/>
        </p:blipFill>
        <p:spPr>
          <a:xfrm>
            <a:off x="148045" y="764189"/>
            <a:ext cx="8499565" cy="5487383"/>
          </a:xfrm>
          <a:prstGeom prst="rect">
            <a:avLst/>
          </a:prstGeom>
        </p:spPr>
      </p:pic>
      <p:sp>
        <p:nvSpPr>
          <p:cNvPr id="3" name="Título 1"/>
          <p:cNvSpPr txBox="1">
            <a:spLocks/>
          </p:cNvSpPr>
          <p:nvPr/>
        </p:nvSpPr>
        <p:spPr>
          <a:xfrm>
            <a:off x="148045" y="203358"/>
            <a:ext cx="10515600" cy="60100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PT" sz="2000" b="1" dirty="0">
                <a:latin typeface="+mn-lt"/>
              </a:rPr>
              <a:t>The </a:t>
            </a:r>
            <a:r>
              <a:rPr lang="pt-PT" sz="2000" b="1" dirty="0" err="1">
                <a:latin typeface="+mn-lt"/>
              </a:rPr>
              <a:t>transmission</a:t>
            </a:r>
            <a:r>
              <a:rPr lang="pt-PT" sz="2000" b="1" dirty="0">
                <a:latin typeface="+mn-lt"/>
              </a:rPr>
              <a:t> of </a:t>
            </a:r>
            <a:r>
              <a:rPr lang="pt-PT" sz="2000" b="1" dirty="0" err="1">
                <a:latin typeface="+mn-lt"/>
              </a:rPr>
              <a:t>monetary</a:t>
            </a:r>
            <a:r>
              <a:rPr lang="pt-PT" sz="2000" b="1" dirty="0">
                <a:latin typeface="+mn-lt"/>
              </a:rPr>
              <a:t> </a:t>
            </a:r>
            <a:r>
              <a:rPr lang="pt-PT" sz="2000" b="1" dirty="0" err="1">
                <a:latin typeface="+mn-lt"/>
              </a:rPr>
              <a:t>policy</a:t>
            </a:r>
            <a:r>
              <a:rPr lang="pt-PT" sz="2000" b="1" dirty="0">
                <a:latin typeface="+mn-lt"/>
              </a:rPr>
              <a:t>, e.g. </a:t>
            </a:r>
            <a:r>
              <a:rPr lang="pt-PT" sz="2000" b="1" dirty="0" err="1">
                <a:latin typeface="+mn-lt"/>
              </a:rPr>
              <a:t>Bank</a:t>
            </a:r>
            <a:r>
              <a:rPr lang="pt-PT" sz="2000" b="1" dirty="0">
                <a:latin typeface="+mn-lt"/>
              </a:rPr>
              <a:t> of </a:t>
            </a:r>
            <a:r>
              <a:rPr lang="pt-PT" sz="2000" b="1" dirty="0" err="1">
                <a:latin typeface="+mn-lt"/>
              </a:rPr>
              <a:t>England</a:t>
            </a:r>
            <a:endParaRPr lang="pt-PT" sz="2000" b="1" dirty="0">
              <a:latin typeface="+mn-lt"/>
            </a:endParaRPr>
          </a:p>
        </p:txBody>
      </p:sp>
      <p:sp>
        <p:nvSpPr>
          <p:cNvPr id="4" name="Rectangle 3"/>
          <p:cNvSpPr/>
          <p:nvPr/>
        </p:nvSpPr>
        <p:spPr>
          <a:xfrm>
            <a:off x="291737" y="6430017"/>
            <a:ext cx="8786948" cy="307777"/>
          </a:xfrm>
          <a:prstGeom prst="rect">
            <a:avLst/>
          </a:prstGeom>
        </p:spPr>
        <p:txBody>
          <a:bodyPr wrap="square">
            <a:spAutoFit/>
          </a:bodyPr>
          <a:lstStyle/>
          <a:p>
            <a:r>
              <a:rPr lang="pt-PT" sz="1400" dirty="0" err="1"/>
              <a:t>Source</a:t>
            </a:r>
            <a:r>
              <a:rPr lang="pt-PT" sz="1400" dirty="0"/>
              <a:t>: </a:t>
            </a:r>
            <a:r>
              <a:rPr lang="pt-PT" sz="1400" dirty="0">
                <a:hlinkClick r:id="rId3"/>
              </a:rPr>
              <a:t>https://www.core-econ.org/the-economy/book/text/15.html#158-monetary-policy</a:t>
            </a:r>
            <a:r>
              <a:rPr lang="pt-PT" sz="1400" dirty="0"/>
              <a:t> </a:t>
            </a:r>
          </a:p>
        </p:txBody>
      </p:sp>
      <p:sp>
        <p:nvSpPr>
          <p:cNvPr id="6" name="Rectangle 5"/>
          <p:cNvSpPr/>
          <p:nvPr/>
        </p:nvSpPr>
        <p:spPr>
          <a:xfrm>
            <a:off x="6509657" y="230657"/>
            <a:ext cx="5521234" cy="1815882"/>
          </a:xfrm>
          <a:prstGeom prst="rect">
            <a:avLst/>
          </a:prstGeom>
        </p:spPr>
        <p:txBody>
          <a:bodyPr wrap="square">
            <a:spAutoFit/>
          </a:bodyPr>
          <a:lstStyle/>
          <a:p>
            <a:pPr marL="285750" indent="-285750">
              <a:buFont typeface="Arial" panose="020B0604020202020204" pitchFamily="34" charset="0"/>
              <a:buChar char="•"/>
            </a:pPr>
            <a:r>
              <a:rPr lang="en-US" sz="1600" dirty="0"/>
              <a:t>Under the policy of inflation targeting, when unemployment is below the inflation-stabilizing rate, the central bank raises the interest rate and dampen aggregate demand. </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Similarly, following a fall in aggregate demand and the threat of recession, the central bank would cut the interest rate and bring the economy back toward its inflation target.</a:t>
            </a:r>
          </a:p>
        </p:txBody>
      </p:sp>
      <p:sp>
        <p:nvSpPr>
          <p:cNvPr id="7" name="Rectangle 6"/>
          <p:cNvSpPr/>
          <p:nvPr/>
        </p:nvSpPr>
        <p:spPr>
          <a:xfrm>
            <a:off x="7461166" y="4956110"/>
            <a:ext cx="4388923" cy="646331"/>
          </a:xfrm>
          <a:prstGeom prst="rect">
            <a:avLst/>
          </a:prstGeom>
        </p:spPr>
        <p:txBody>
          <a:bodyPr wrap="square">
            <a:spAutoFit/>
          </a:bodyPr>
          <a:lstStyle/>
          <a:p>
            <a:r>
              <a:rPr lang="en-US" dirty="0">
                <a:solidFill>
                  <a:srgbClr val="222222"/>
                </a:solidFill>
                <a:latin typeface="Amiri"/>
              </a:rPr>
              <a:t>? Why make central banks independent and give them inflation targets? </a:t>
            </a:r>
            <a:endParaRPr lang="pt-PT" dirty="0"/>
          </a:p>
        </p:txBody>
      </p:sp>
    </p:spTree>
    <p:extLst>
      <p:ext uri="{BB962C8B-B14F-4D97-AF65-F5344CB8AC3E}">
        <p14:creationId xmlns:p14="http://schemas.microsoft.com/office/powerpoint/2010/main" val="299511103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245856"/>
            <a:ext cx="10515600" cy="787814"/>
          </a:xfrm>
        </p:spPr>
        <p:txBody>
          <a:bodyPr>
            <a:noAutofit/>
          </a:bodyPr>
          <a:lstStyle/>
          <a:p>
            <a:r>
              <a:rPr lang="en-GB" sz="3200" b="1" dirty="0">
                <a:latin typeface="+mn-lt"/>
              </a:rPr>
              <a:t>4.2.2 Transmission channels of monetary policy </a:t>
            </a:r>
            <a:endParaRPr lang="pt-PT" sz="3200" b="1" dirty="0">
              <a:latin typeface="+mn-lt"/>
            </a:endParaRPr>
          </a:p>
        </p:txBody>
      </p:sp>
      <p:sp>
        <p:nvSpPr>
          <p:cNvPr id="5" name="Marcador de Posição de Conteúdo 2"/>
          <p:cNvSpPr>
            <a:spLocks noGrp="1"/>
          </p:cNvSpPr>
          <p:nvPr>
            <p:ph idx="1"/>
          </p:nvPr>
        </p:nvSpPr>
        <p:spPr>
          <a:xfrm>
            <a:off x="604434" y="1708047"/>
            <a:ext cx="11158075" cy="4795424"/>
          </a:xfrm>
        </p:spPr>
        <p:txBody>
          <a:bodyPr>
            <a:normAutofit fontScale="92500"/>
          </a:bodyPr>
          <a:lstStyle/>
          <a:p>
            <a:pPr lvl="0" algn="just">
              <a:spcBef>
                <a:spcPts val="600"/>
              </a:spcBef>
              <a:spcAft>
                <a:spcPts val="600"/>
              </a:spcAft>
            </a:pPr>
            <a:r>
              <a:rPr lang="en-GB" sz="2400" dirty="0"/>
              <a:t>This is the traditional Keynesian channel: </a:t>
            </a:r>
          </a:p>
          <a:p>
            <a:pPr marL="0" lvl="0" indent="0" algn="just">
              <a:spcBef>
                <a:spcPts val="600"/>
              </a:spcBef>
              <a:spcAft>
                <a:spcPts val="600"/>
              </a:spcAft>
              <a:buNone/>
            </a:pPr>
            <a:endParaRPr lang="en-GB" sz="2400" dirty="0"/>
          </a:p>
          <a:p>
            <a:pPr marL="0" lvl="0" indent="0" algn="just">
              <a:spcBef>
                <a:spcPts val="600"/>
              </a:spcBef>
              <a:spcAft>
                <a:spcPts val="600"/>
              </a:spcAft>
              <a:buNone/>
            </a:pPr>
            <a:r>
              <a:rPr lang="en-GB" sz="2400" dirty="0"/>
              <a:t>In the presence of nominal rigidities, a monetary expansion leads to a fall in the (nominal and real) interest rate, and consequently a revival of investment and durable-goods consumption</a:t>
            </a:r>
          </a:p>
          <a:p>
            <a:pPr marL="0" lvl="0" indent="0" algn="just">
              <a:spcBef>
                <a:spcPts val="600"/>
              </a:spcBef>
              <a:spcAft>
                <a:spcPts val="600"/>
              </a:spcAft>
              <a:buNone/>
            </a:pPr>
            <a:endParaRPr lang="en-GB" sz="2400" dirty="0"/>
          </a:p>
          <a:p>
            <a:pPr marL="0" lvl="0" indent="0" algn="just">
              <a:spcBef>
                <a:spcPts val="600"/>
              </a:spcBef>
              <a:spcAft>
                <a:spcPts val="600"/>
              </a:spcAft>
              <a:buNone/>
            </a:pPr>
            <a:r>
              <a:rPr lang="en-GB" sz="2400" dirty="0"/>
              <a:t>In the short run, this results in a multiplier effect (see Chapter 3) on the demand for goods and services</a:t>
            </a:r>
          </a:p>
          <a:p>
            <a:pPr marL="0" lvl="0" indent="0" algn="just">
              <a:spcBef>
                <a:spcPts val="600"/>
              </a:spcBef>
              <a:spcAft>
                <a:spcPts val="600"/>
              </a:spcAft>
              <a:buNone/>
            </a:pPr>
            <a:endParaRPr lang="en-GB" sz="2400" dirty="0"/>
          </a:p>
          <a:p>
            <a:pPr marL="0" lvl="0" indent="0" algn="just">
              <a:spcBef>
                <a:spcPts val="600"/>
              </a:spcBef>
              <a:spcAft>
                <a:spcPts val="600"/>
              </a:spcAft>
              <a:buNone/>
            </a:pPr>
            <a:r>
              <a:rPr lang="en-GB" sz="2400" dirty="0"/>
              <a:t>However, just like a fiscal deficit affects demand depending on how it is implemented [(</a:t>
            </a:r>
            <a:r>
              <a:rPr lang="en-GB" sz="2400" dirty="0" err="1"/>
              <a:t>i</a:t>
            </a:r>
            <a:r>
              <a:rPr lang="en-GB" sz="2400" dirty="0"/>
              <a:t>) direct govt consumption, consumers via (ii) tax reduction or (iii) direct transfers], interest rate changes affect demand depending on effect on (</a:t>
            </a:r>
            <a:r>
              <a:rPr lang="en-GB" sz="2400" dirty="0" err="1"/>
              <a:t>i</a:t>
            </a:r>
            <a:r>
              <a:rPr lang="en-GB" sz="2400" dirty="0"/>
              <a:t>) corporate investment, households (ii) durable goods or (iii) nondurable goods consumption.</a:t>
            </a:r>
          </a:p>
          <a:p>
            <a:pPr marL="0" lvl="0" indent="0" algn="just">
              <a:spcBef>
                <a:spcPts val="600"/>
              </a:spcBef>
              <a:spcAft>
                <a:spcPts val="600"/>
              </a:spcAft>
              <a:buNone/>
            </a:pPr>
            <a:endParaRPr lang="en-GB" sz="2400" dirty="0"/>
          </a:p>
        </p:txBody>
      </p:sp>
      <p:sp>
        <p:nvSpPr>
          <p:cNvPr id="6" name="Rectangle 5"/>
          <p:cNvSpPr/>
          <p:nvPr/>
        </p:nvSpPr>
        <p:spPr>
          <a:xfrm>
            <a:off x="714368" y="1075244"/>
            <a:ext cx="3137654" cy="461665"/>
          </a:xfrm>
          <a:prstGeom prst="rect">
            <a:avLst/>
          </a:prstGeom>
        </p:spPr>
        <p:txBody>
          <a:bodyPr wrap="none">
            <a:spAutoFit/>
          </a:bodyPr>
          <a:lstStyle/>
          <a:p>
            <a:pPr lvl="0">
              <a:spcBef>
                <a:spcPts val="600"/>
              </a:spcBef>
              <a:spcAft>
                <a:spcPts val="600"/>
              </a:spcAft>
            </a:pPr>
            <a:r>
              <a:rPr lang="en-GB" sz="2400" b="1" dirty="0"/>
              <a:t>1. Interest rate channel</a:t>
            </a:r>
          </a:p>
        </p:txBody>
      </p:sp>
    </p:spTree>
    <p:extLst>
      <p:ext uri="{BB962C8B-B14F-4D97-AF65-F5344CB8AC3E}">
        <p14:creationId xmlns:p14="http://schemas.microsoft.com/office/powerpoint/2010/main" val="169120112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245856"/>
            <a:ext cx="10515600" cy="787814"/>
          </a:xfrm>
        </p:spPr>
        <p:txBody>
          <a:bodyPr>
            <a:noAutofit/>
          </a:bodyPr>
          <a:lstStyle/>
          <a:p>
            <a:r>
              <a:rPr lang="en-GB" sz="3200" b="1" dirty="0">
                <a:latin typeface="+mn-lt"/>
              </a:rPr>
              <a:t>4.2.2 Transmission channels of monetary policy </a:t>
            </a:r>
            <a:endParaRPr lang="pt-PT" sz="3200" b="1" dirty="0">
              <a:latin typeface="+mn-lt"/>
            </a:endParaRPr>
          </a:p>
        </p:txBody>
      </p:sp>
      <p:sp>
        <p:nvSpPr>
          <p:cNvPr id="5" name="Marcador de Posição de Conteúdo 2"/>
          <p:cNvSpPr>
            <a:spLocks noGrp="1"/>
          </p:cNvSpPr>
          <p:nvPr>
            <p:ph idx="1"/>
          </p:nvPr>
        </p:nvSpPr>
        <p:spPr>
          <a:xfrm>
            <a:off x="604434" y="1708047"/>
            <a:ext cx="11158075" cy="4795424"/>
          </a:xfrm>
        </p:spPr>
        <p:txBody>
          <a:bodyPr>
            <a:noAutofit/>
          </a:bodyPr>
          <a:lstStyle/>
          <a:p>
            <a:pPr algn="just">
              <a:spcBef>
                <a:spcPts val="600"/>
              </a:spcBef>
              <a:spcAft>
                <a:spcPts val="600"/>
              </a:spcAft>
            </a:pPr>
            <a:r>
              <a:rPr lang="en-GB" sz="2400" dirty="0"/>
              <a:t>Note, however, that the only interest rate which is directly affected by monetary policy is the overnight nominal interest rate (EONIA), while aggregate demand depends on expected real interest rates at longer-term horizons</a:t>
            </a:r>
          </a:p>
          <a:p>
            <a:pPr algn="just">
              <a:spcBef>
                <a:spcPts val="600"/>
              </a:spcBef>
              <a:spcAft>
                <a:spcPts val="600"/>
              </a:spcAft>
            </a:pPr>
            <a:endParaRPr lang="en-GB" sz="2400" dirty="0"/>
          </a:p>
          <a:p>
            <a:pPr algn="just">
              <a:spcBef>
                <a:spcPts val="600"/>
              </a:spcBef>
              <a:spcAft>
                <a:spcPts val="600"/>
              </a:spcAft>
            </a:pPr>
            <a:r>
              <a:rPr lang="en-GB" sz="2400" dirty="0"/>
              <a:t>The impact of a MP thus depends on (</a:t>
            </a:r>
            <a:r>
              <a:rPr lang="en-GB" sz="2400" dirty="0" err="1"/>
              <a:t>i</a:t>
            </a:r>
            <a:r>
              <a:rPr lang="en-GB" sz="2400" dirty="0"/>
              <a:t>) which interest rates matter most for economic agents, and (ii) how longer term interest rates are affected by the change in the overnight rate</a:t>
            </a:r>
          </a:p>
          <a:p>
            <a:pPr algn="just">
              <a:spcBef>
                <a:spcPts val="600"/>
              </a:spcBef>
              <a:spcAft>
                <a:spcPts val="600"/>
              </a:spcAft>
            </a:pPr>
            <a:endParaRPr lang="en-GB" sz="2400" dirty="0"/>
          </a:p>
          <a:p>
            <a:pPr lvl="0" algn="just">
              <a:spcBef>
                <a:spcPts val="600"/>
              </a:spcBef>
              <a:spcAft>
                <a:spcPts val="600"/>
              </a:spcAft>
            </a:pPr>
            <a:r>
              <a:rPr lang="en-GB" sz="2400" dirty="0"/>
              <a:t>Evidence shows that countries differ considerably along the 1</a:t>
            </a:r>
            <a:r>
              <a:rPr lang="en-GB" sz="2400" baseline="30000" dirty="0"/>
              <a:t>st</a:t>
            </a:r>
            <a:r>
              <a:rPr lang="en-GB" sz="2400" dirty="0"/>
              <a:t> and 2</a:t>
            </a:r>
            <a:r>
              <a:rPr lang="en-GB" sz="2400" baseline="30000" dirty="0"/>
              <a:t>nd</a:t>
            </a:r>
            <a:r>
              <a:rPr lang="en-GB" sz="2400" dirty="0"/>
              <a:t> dimension, leading to asymmetries in the transmission of the same monetary impulse to member countries  </a:t>
            </a:r>
          </a:p>
        </p:txBody>
      </p:sp>
      <p:sp>
        <p:nvSpPr>
          <p:cNvPr id="6" name="Rectangle 5"/>
          <p:cNvSpPr/>
          <p:nvPr/>
        </p:nvSpPr>
        <p:spPr>
          <a:xfrm>
            <a:off x="714368" y="1075244"/>
            <a:ext cx="3137654" cy="461665"/>
          </a:xfrm>
          <a:prstGeom prst="rect">
            <a:avLst/>
          </a:prstGeom>
        </p:spPr>
        <p:txBody>
          <a:bodyPr wrap="none">
            <a:spAutoFit/>
          </a:bodyPr>
          <a:lstStyle/>
          <a:p>
            <a:pPr lvl="0">
              <a:spcBef>
                <a:spcPts val="600"/>
              </a:spcBef>
              <a:spcAft>
                <a:spcPts val="600"/>
              </a:spcAft>
            </a:pPr>
            <a:r>
              <a:rPr lang="en-GB" sz="2400" b="1" dirty="0"/>
              <a:t>1. Interest rate channel</a:t>
            </a:r>
          </a:p>
        </p:txBody>
      </p:sp>
    </p:spTree>
    <p:extLst>
      <p:ext uri="{BB962C8B-B14F-4D97-AF65-F5344CB8AC3E}">
        <p14:creationId xmlns:p14="http://schemas.microsoft.com/office/powerpoint/2010/main" val="274738957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245856"/>
            <a:ext cx="10515600" cy="787814"/>
          </a:xfrm>
        </p:spPr>
        <p:txBody>
          <a:bodyPr>
            <a:noAutofit/>
          </a:bodyPr>
          <a:lstStyle/>
          <a:p>
            <a:r>
              <a:rPr lang="en-GB" sz="3200" b="1" dirty="0">
                <a:latin typeface="+mn-lt"/>
              </a:rPr>
              <a:t>4.2.2 Transmission channels of monetary policy </a:t>
            </a:r>
            <a:endParaRPr lang="pt-PT" sz="3200" b="1" dirty="0">
              <a:latin typeface="+mn-lt"/>
            </a:endParaRPr>
          </a:p>
        </p:txBody>
      </p:sp>
      <p:sp>
        <p:nvSpPr>
          <p:cNvPr id="5" name="Marcador de Posição de Conteúdo 2"/>
          <p:cNvSpPr>
            <a:spLocks noGrp="1"/>
          </p:cNvSpPr>
          <p:nvPr>
            <p:ph idx="1"/>
          </p:nvPr>
        </p:nvSpPr>
        <p:spPr>
          <a:xfrm>
            <a:off x="604434" y="1708047"/>
            <a:ext cx="11158075" cy="4795424"/>
          </a:xfrm>
        </p:spPr>
        <p:txBody>
          <a:bodyPr>
            <a:normAutofit/>
          </a:bodyPr>
          <a:lstStyle/>
          <a:p>
            <a:pPr lvl="0" algn="just">
              <a:spcBef>
                <a:spcPts val="600"/>
              </a:spcBef>
              <a:spcAft>
                <a:spcPts val="600"/>
              </a:spcAft>
            </a:pPr>
            <a:r>
              <a:rPr lang="en-GB" sz="2400" dirty="0"/>
              <a:t>This channel relies on the negative relation between asset prices and interest rates -  decrease in the interest rate generally raises the value of financial assets held by households</a:t>
            </a:r>
          </a:p>
          <a:p>
            <a:pPr marL="0" lvl="0" indent="0" algn="just">
              <a:spcBef>
                <a:spcPts val="600"/>
              </a:spcBef>
              <a:spcAft>
                <a:spcPts val="600"/>
              </a:spcAft>
              <a:buNone/>
            </a:pPr>
            <a:r>
              <a:rPr lang="en-GB" sz="2400" dirty="0"/>
              <a:t> </a:t>
            </a:r>
          </a:p>
          <a:p>
            <a:pPr marL="0" lvl="0" indent="0" algn="just">
              <a:spcBef>
                <a:spcPts val="600"/>
              </a:spcBef>
              <a:spcAft>
                <a:spcPts val="600"/>
              </a:spcAft>
              <a:buNone/>
            </a:pPr>
            <a:endParaRPr lang="en-GB" sz="2400" dirty="0"/>
          </a:p>
          <a:p>
            <a:pPr lvl="0" algn="just">
              <a:spcBef>
                <a:spcPts val="600"/>
              </a:spcBef>
              <a:spcAft>
                <a:spcPts val="600"/>
              </a:spcAft>
            </a:pPr>
            <a:r>
              <a:rPr lang="en-GB" sz="2400" dirty="0"/>
              <a:t>Suppose</a:t>
            </a:r>
          </a:p>
          <a:p>
            <a:pPr lvl="1" algn="just">
              <a:spcBef>
                <a:spcPts val="600"/>
              </a:spcBef>
              <a:spcAft>
                <a:spcPts val="600"/>
              </a:spcAft>
            </a:pPr>
            <a:r>
              <a:rPr lang="en-GB" sz="1800" dirty="0"/>
              <a:t>At time t you buy a perpetual bond A for 100 euros. The annual return rate is 4%: each year, forever, you get a 4 euros coupon</a:t>
            </a:r>
          </a:p>
          <a:p>
            <a:pPr lvl="1" algn="just">
              <a:spcBef>
                <a:spcPts val="600"/>
              </a:spcBef>
              <a:spcAft>
                <a:spcPts val="600"/>
              </a:spcAft>
            </a:pPr>
            <a:r>
              <a:rPr lang="en-GB" sz="1800" dirty="0"/>
              <a:t>At time t+1, interest rates rose from 4% to 5% so new bonds (bond B) issued in t+1 yield a 5% coupon</a:t>
            </a:r>
          </a:p>
          <a:p>
            <a:pPr lvl="1" algn="just">
              <a:spcBef>
                <a:spcPts val="600"/>
              </a:spcBef>
              <a:spcAft>
                <a:spcPts val="600"/>
              </a:spcAft>
            </a:pPr>
            <a:r>
              <a:rPr lang="en-GB" sz="1800" dirty="0"/>
              <a:t>People will only consider buying the old bond A if it cheapens, i.e. the price of bond A needs to adjust so that it yields an intrinsic return of 5% - the new price P= (4/5)*100=80 euros</a:t>
            </a:r>
          </a:p>
          <a:p>
            <a:pPr lvl="1" algn="just">
              <a:spcBef>
                <a:spcPts val="600"/>
              </a:spcBef>
              <a:spcAft>
                <a:spcPts val="600"/>
              </a:spcAft>
            </a:pPr>
            <a:r>
              <a:rPr lang="en-GB" sz="1800" dirty="0"/>
              <a:t>In this case a 1pp rise in the interest rate leads to a fall of 20% in the bond price</a:t>
            </a:r>
          </a:p>
          <a:p>
            <a:pPr lvl="1" algn="just">
              <a:spcBef>
                <a:spcPts val="600"/>
              </a:spcBef>
              <a:spcAft>
                <a:spcPts val="600"/>
              </a:spcAft>
            </a:pPr>
            <a:endParaRPr lang="en-GB" sz="2000" dirty="0"/>
          </a:p>
        </p:txBody>
      </p:sp>
      <p:sp>
        <p:nvSpPr>
          <p:cNvPr id="6" name="Rectangle 5"/>
          <p:cNvSpPr/>
          <p:nvPr/>
        </p:nvSpPr>
        <p:spPr>
          <a:xfrm>
            <a:off x="714368" y="1075244"/>
            <a:ext cx="3037498" cy="461665"/>
          </a:xfrm>
          <a:prstGeom prst="rect">
            <a:avLst/>
          </a:prstGeom>
        </p:spPr>
        <p:txBody>
          <a:bodyPr wrap="none">
            <a:spAutoFit/>
          </a:bodyPr>
          <a:lstStyle/>
          <a:p>
            <a:pPr lvl="0">
              <a:spcBef>
                <a:spcPts val="600"/>
              </a:spcBef>
              <a:spcAft>
                <a:spcPts val="600"/>
              </a:spcAft>
            </a:pPr>
            <a:r>
              <a:rPr lang="en-GB" sz="2400" b="1" dirty="0"/>
              <a:t>2. Asset price channel</a:t>
            </a:r>
          </a:p>
        </p:txBody>
      </p:sp>
      <p:sp>
        <p:nvSpPr>
          <p:cNvPr id="3" name="Rectangle 2"/>
          <p:cNvSpPr/>
          <p:nvPr/>
        </p:nvSpPr>
        <p:spPr>
          <a:xfrm>
            <a:off x="3642555" y="2769611"/>
            <a:ext cx="1129004" cy="4945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b="1" dirty="0" err="1"/>
              <a:t>Bond</a:t>
            </a:r>
            <a:r>
              <a:rPr lang="pt-PT" b="1" dirty="0"/>
              <a:t> A</a:t>
            </a:r>
            <a:endParaRPr lang="en-US" b="1" dirty="0"/>
          </a:p>
        </p:txBody>
      </p:sp>
      <p:grpSp>
        <p:nvGrpSpPr>
          <p:cNvPr id="12" name="Group 11"/>
          <p:cNvGrpSpPr/>
          <p:nvPr/>
        </p:nvGrpSpPr>
        <p:grpSpPr>
          <a:xfrm>
            <a:off x="3181738" y="3372676"/>
            <a:ext cx="6163397" cy="420557"/>
            <a:chOff x="3965510" y="2852542"/>
            <a:chExt cx="6163397" cy="420557"/>
          </a:xfrm>
        </p:grpSpPr>
        <p:cxnSp>
          <p:nvCxnSpPr>
            <p:cNvPr id="7" name="Straight Arrow Connector 6"/>
            <p:cNvCxnSpPr/>
            <p:nvPr/>
          </p:nvCxnSpPr>
          <p:spPr>
            <a:xfrm flipV="1">
              <a:off x="3965510" y="2852542"/>
              <a:ext cx="5505062" cy="2799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858421" y="2867006"/>
              <a:ext cx="264816" cy="369332"/>
            </a:xfrm>
            <a:prstGeom prst="rect">
              <a:avLst/>
            </a:prstGeom>
            <a:noFill/>
          </p:spPr>
          <p:txBody>
            <a:bodyPr wrap="none" rtlCol="0">
              <a:spAutoFit/>
            </a:bodyPr>
            <a:lstStyle/>
            <a:p>
              <a:r>
                <a:rPr lang="pt-PT" b="1" dirty="0"/>
                <a:t>t</a:t>
              </a:r>
              <a:endParaRPr lang="en-US" b="1" dirty="0"/>
            </a:p>
          </p:txBody>
        </p:sp>
        <p:sp>
          <p:nvSpPr>
            <p:cNvPr id="10" name="TextBox 9"/>
            <p:cNvSpPr txBox="1"/>
            <p:nvPr/>
          </p:nvSpPr>
          <p:spPr>
            <a:xfrm>
              <a:off x="7150358" y="2903767"/>
              <a:ext cx="497252" cy="369332"/>
            </a:xfrm>
            <a:prstGeom prst="rect">
              <a:avLst/>
            </a:prstGeom>
            <a:noFill/>
          </p:spPr>
          <p:txBody>
            <a:bodyPr wrap="none" rtlCol="0">
              <a:spAutoFit/>
            </a:bodyPr>
            <a:lstStyle/>
            <a:p>
              <a:r>
                <a:rPr lang="pt-PT" b="1" dirty="0"/>
                <a:t>t+1</a:t>
              </a:r>
              <a:endParaRPr lang="en-US" b="1" dirty="0"/>
            </a:p>
          </p:txBody>
        </p:sp>
        <p:sp>
          <p:nvSpPr>
            <p:cNvPr id="11" name="TextBox 10"/>
            <p:cNvSpPr txBox="1"/>
            <p:nvPr/>
          </p:nvSpPr>
          <p:spPr>
            <a:xfrm>
              <a:off x="9418456" y="2857055"/>
              <a:ext cx="710451" cy="369332"/>
            </a:xfrm>
            <a:prstGeom prst="rect">
              <a:avLst/>
            </a:prstGeom>
            <a:noFill/>
          </p:spPr>
          <p:txBody>
            <a:bodyPr wrap="none" rtlCol="0">
              <a:spAutoFit/>
            </a:bodyPr>
            <a:lstStyle/>
            <a:p>
              <a:r>
                <a:rPr lang="pt-PT" b="1" dirty="0"/>
                <a:t>Time </a:t>
              </a:r>
              <a:endParaRPr lang="en-US" b="1" dirty="0"/>
            </a:p>
          </p:txBody>
        </p:sp>
      </p:grpSp>
      <p:sp>
        <p:nvSpPr>
          <p:cNvPr id="13" name="Rectangle 12"/>
          <p:cNvSpPr/>
          <p:nvPr/>
        </p:nvSpPr>
        <p:spPr>
          <a:xfrm>
            <a:off x="6096000" y="2769611"/>
            <a:ext cx="1129004" cy="494522"/>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b="1" dirty="0" err="1"/>
              <a:t>Bond</a:t>
            </a:r>
            <a:r>
              <a:rPr lang="pt-PT" b="1" dirty="0"/>
              <a:t> B</a:t>
            </a:r>
            <a:endParaRPr lang="en-US" b="1" dirty="0"/>
          </a:p>
        </p:txBody>
      </p:sp>
    </p:spTree>
    <p:extLst>
      <p:ext uri="{BB962C8B-B14F-4D97-AF65-F5344CB8AC3E}">
        <p14:creationId xmlns:p14="http://schemas.microsoft.com/office/powerpoint/2010/main" val="69966982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245856"/>
            <a:ext cx="10515600" cy="787814"/>
          </a:xfrm>
        </p:spPr>
        <p:txBody>
          <a:bodyPr>
            <a:noAutofit/>
          </a:bodyPr>
          <a:lstStyle/>
          <a:p>
            <a:r>
              <a:rPr lang="en-GB" sz="3200" b="1" dirty="0">
                <a:latin typeface="+mn-lt"/>
              </a:rPr>
              <a:t>4.2.2 Transmission channels of monetary policy </a:t>
            </a:r>
            <a:endParaRPr lang="pt-PT" sz="3200" b="1" dirty="0">
              <a:latin typeface="+mn-lt"/>
            </a:endParaRPr>
          </a:p>
        </p:txBody>
      </p:sp>
      <p:sp>
        <p:nvSpPr>
          <p:cNvPr id="5" name="Marcador de Posição de Conteúdo 2"/>
          <p:cNvSpPr>
            <a:spLocks noGrp="1"/>
          </p:cNvSpPr>
          <p:nvPr>
            <p:ph idx="1"/>
          </p:nvPr>
        </p:nvSpPr>
        <p:spPr>
          <a:xfrm>
            <a:off x="516962" y="1661236"/>
            <a:ext cx="11447730" cy="4795424"/>
          </a:xfrm>
        </p:spPr>
        <p:txBody>
          <a:bodyPr>
            <a:normAutofit fontScale="92500"/>
          </a:bodyPr>
          <a:lstStyle/>
          <a:p>
            <a:pPr lvl="0" algn="just">
              <a:spcBef>
                <a:spcPts val="600"/>
              </a:spcBef>
              <a:spcAft>
                <a:spcPts val="600"/>
              </a:spcAft>
            </a:pPr>
            <a:r>
              <a:rPr lang="en-GB" sz="2400" dirty="0"/>
              <a:t>The asset-price channel also affects the corporate sector. A rise in stock prices increases the profitability of new capital expenditures, which supports investment</a:t>
            </a:r>
          </a:p>
          <a:p>
            <a:pPr marL="0" lvl="0" indent="0" algn="just">
              <a:spcBef>
                <a:spcPts val="600"/>
              </a:spcBef>
              <a:spcAft>
                <a:spcPts val="600"/>
              </a:spcAft>
              <a:buNone/>
            </a:pPr>
            <a:r>
              <a:rPr lang="en-GB" sz="2400" dirty="0"/>
              <a:t> </a:t>
            </a:r>
          </a:p>
          <a:p>
            <a:pPr algn="just">
              <a:spcBef>
                <a:spcPts val="600"/>
              </a:spcBef>
              <a:spcAft>
                <a:spcPts val="600"/>
              </a:spcAft>
            </a:pPr>
            <a:r>
              <a:rPr lang="en-GB" sz="2400" dirty="0"/>
              <a:t>Tobin’s q is the ratio of the market value of companies/assets to the cost of renewal of their stock of physical capital/assets. Investment depends on average q or on marginal q</a:t>
            </a:r>
          </a:p>
          <a:p>
            <a:pPr lvl="0" algn="just">
              <a:spcBef>
                <a:spcPts val="600"/>
              </a:spcBef>
              <a:spcAft>
                <a:spcPts val="600"/>
              </a:spcAft>
            </a:pPr>
            <a:endParaRPr lang="en-GB" sz="2400" dirty="0"/>
          </a:p>
          <a:p>
            <a:pPr lvl="0" algn="just">
              <a:spcBef>
                <a:spcPts val="600"/>
              </a:spcBef>
              <a:spcAft>
                <a:spcPts val="600"/>
              </a:spcAft>
            </a:pPr>
            <a:endParaRPr lang="en-GB" sz="2400" dirty="0"/>
          </a:p>
          <a:p>
            <a:pPr lvl="1" algn="just">
              <a:spcBef>
                <a:spcPts val="600"/>
              </a:spcBef>
              <a:spcAft>
                <a:spcPts val="600"/>
              </a:spcAft>
            </a:pPr>
            <a:r>
              <a:rPr lang="en-GB" sz="1800" dirty="0"/>
              <a:t>if 0&lt;Q&lt;1 the cost of replacing firm’s assets is higher than its stock value, indicating the stock is undervalued</a:t>
            </a:r>
          </a:p>
          <a:p>
            <a:pPr lvl="1" algn="just">
              <a:spcBef>
                <a:spcPts val="600"/>
              </a:spcBef>
              <a:spcAft>
                <a:spcPts val="600"/>
              </a:spcAft>
            </a:pPr>
            <a:r>
              <a:rPr lang="en-GB" sz="1800" dirty="0"/>
              <a:t>If Q&gt;1 the firm’s stock value is greater than the replacement cost of firm’s assets, indicating the stock is overvalued</a:t>
            </a:r>
          </a:p>
          <a:p>
            <a:pPr algn="just">
              <a:spcBef>
                <a:spcPts val="600"/>
              </a:spcBef>
              <a:spcAft>
                <a:spcPts val="600"/>
              </a:spcAft>
            </a:pPr>
            <a:endParaRPr lang="en-GB" sz="2200" dirty="0"/>
          </a:p>
          <a:p>
            <a:pPr algn="just">
              <a:spcBef>
                <a:spcPts val="600"/>
              </a:spcBef>
              <a:spcAft>
                <a:spcPts val="600"/>
              </a:spcAft>
            </a:pPr>
            <a:r>
              <a:rPr lang="en-GB" sz="2200" dirty="0"/>
              <a:t>The Tobin Q ratio is thus a measure of stock valuation and thus influences investment behaviour (it is the central variable of the neoclassic theory of investment)</a:t>
            </a:r>
          </a:p>
        </p:txBody>
      </p:sp>
      <p:sp>
        <p:nvSpPr>
          <p:cNvPr id="6" name="Rectangle 5"/>
          <p:cNvSpPr/>
          <p:nvPr/>
        </p:nvSpPr>
        <p:spPr>
          <a:xfrm>
            <a:off x="714368" y="1075244"/>
            <a:ext cx="3037498" cy="461665"/>
          </a:xfrm>
          <a:prstGeom prst="rect">
            <a:avLst/>
          </a:prstGeom>
        </p:spPr>
        <p:txBody>
          <a:bodyPr wrap="none">
            <a:spAutoFit/>
          </a:bodyPr>
          <a:lstStyle/>
          <a:p>
            <a:pPr lvl="0">
              <a:spcBef>
                <a:spcPts val="600"/>
              </a:spcBef>
              <a:spcAft>
                <a:spcPts val="600"/>
              </a:spcAft>
            </a:pPr>
            <a:r>
              <a:rPr lang="en-GB" sz="2400" b="1" dirty="0"/>
              <a:t>2. Asset price channel</a:t>
            </a:r>
          </a:p>
        </p:txBody>
      </p:sp>
      <mc:AlternateContent xmlns:mc="http://schemas.openxmlformats.org/markup-compatibility/2006" xmlns:a14="http://schemas.microsoft.com/office/drawing/2010/main">
        <mc:Choice Requires="a14">
          <p:sp>
            <p:nvSpPr>
              <p:cNvPr id="3" name="TextBox 2"/>
              <p:cNvSpPr txBox="1"/>
              <p:nvPr/>
            </p:nvSpPr>
            <p:spPr>
              <a:xfrm>
                <a:off x="3551218" y="3674091"/>
                <a:ext cx="4846968" cy="63908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2000" b="0" i="1" smtClean="0">
                          <a:latin typeface="Cambria Math" panose="02040503050406030204" pitchFamily="18" charset="0"/>
                        </a:rPr>
                        <m:t>𝑇𝑜𝑏𝑖</m:t>
                      </m:r>
                      <m:sSup>
                        <m:sSupPr>
                          <m:ctrlPr>
                            <a:rPr lang="en-GB" sz="2000" b="0" i="1" smtClean="0">
                              <a:latin typeface="Cambria Math" panose="02040503050406030204" pitchFamily="18" charset="0"/>
                            </a:rPr>
                          </m:ctrlPr>
                        </m:sSupPr>
                        <m:e>
                          <m:r>
                            <a:rPr lang="en-GB" sz="2000" b="0" i="1" smtClean="0">
                              <a:latin typeface="Cambria Math" panose="02040503050406030204" pitchFamily="18" charset="0"/>
                            </a:rPr>
                            <m:t>𝑛</m:t>
                          </m:r>
                        </m:e>
                        <m:sup>
                          <m:r>
                            <a:rPr lang="en-GB" sz="2000" b="0" i="1" smtClean="0">
                              <a:latin typeface="Cambria Math" panose="02040503050406030204" pitchFamily="18" charset="0"/>
                            </a:rPr>
                            <m:t>′</m:t>
                          </m:r>
                        </m:sup>
                      </m:sSup>
                      <m:r>
                        <a:rPr lang="en-GB" sz="2000" b="0" i="1" smtClean="0">
                          <a:latin typeface="Cambria Math" panose="02040503050406030204" pitchFamily="18" charset="0"/>
                        </a:rPr>
                        <m:t>𝑠</m:t>
                      </m:r>
                      <m:r>
                        <a:rPr lang="en-GB" sz="2000" b="0" i="1" smtClean="0">
                          <a:latin typeface="Cambria Math" panose="02040503050406030204" pitchFamily="18" charset="0"/>
                        </a:rPr>
                        <m:t> </m:t>
                      </m:r>
                      <m:r>
                        <a:rPr lang="en-GB" sz="2000" b="0" i="1" smtClean="0">
                          <a:latin typeface="Cambria Math" panose="02040503050406030204" pitchFamily="18" charset="0"/>
                        </a:rPr>
                        <m:t>𝑄</m:t>
                      </m:r>
                      <m:r>
                        <a:rPr lang="en-GB" sz="2000" b="0" i="1" smtClean="0">
                          <a:latin typeface="Cambria Math" panose="02040503050406030204" pitchFamily="18" charset="0"/>
                        </a:rPr>
                        <m:t>=</m:t>
                      </m:r>
                      <m:f>
                        <m:fPr>
                          <m:ctrlPr>
                            <a:rPr lang="en-GB" sz="2000" i="1" smtClean="0">
                              <a:latin typeface="Cambria Math" panose="02040503050406030204" pitchFamily="18" charset="0"/>
                            </a:rPr>
                          </m:ctrlPr>
                        </m:fPr>
                        <m:num>
                          <m:r>
                            <a:rPr lang="en-GB" sz="2000" b="0" i="1" smtClean="0">
                              <a:latin typeface="Cambria Math" panose="02040503050406030204" pitchFamily="18" charset="0"/>
                            </a:rPr>
                            <m:t>𝑀𝑎𝑟𝑘𝑒𝑡</m:t>
                          </m:r>
                          <m:r>
                            <a:rPr lang="en-GB" sz="2000" b="0" i="1" smtClean="0">
                              <a:latin typeface="Cambria Math" panose="02040503050406030204" pitchFamily="18" charset="0"/>
                            </a:rPr>
                            <m:t> </m:t>
                          </m:r>
                          <m:r>
                            <a:rPr lang="en-GB" sz="2000" b="0" i="1" smtClean="0">
                              <a:latin typeface="Cambria Math" panose="02040503050406030204" pitchFamily="18" charset="0"/>
                            </a:rPr>
                            <m:t>𝑉𝑎𝑙𝑢𝑒</m:t>
                          </m:r>
                          <m:r>
                            <a:rPr lang="en-GB" sz="2000" b="0" i="1" smtClean="0">
                              <a:latin typeface="Cambria Math" panose="02040503050406030204" pitchFamily="18" charset="0"/>
                            </a:rPr>
                            <m:t> </m:t>
                          </m:r>
                          <m:r>
                            <a:rPr lang="en-GB" sz="2000" b="0" i="1" smtClean="0">
                              <a:latin typeface="Cambria Math" panose="02040503050406030204" pitchFamily="18" charset="0"/>
                            </a:rPr>
                            <m:t>𝑜𝑓</m:t>
                          </m:r>
                          <m:r>
                            <a:rPr lang="en-GB" sz="2000" b="0" i="1" smtClean="0">
                              <a:latin typeface="Cambria Math" panose="02040503050406030204" pitchFamily="18" charset="0"/>
                            </a:rPr>
                            <m:t> </m:t>
                          </m:r>
                          <m:r>
                            <a:rPr lang="en-GB" sz="2000" b="0" i="1" smtClean="0">
                              <a:latin typeface="Cambria Math" panose="02040503050406030204" pitchFamily="18" charset="0"/>
                            </a:rPr>
                            <m:t>𝑎𝑠𝑠𝑒𝑡𝑠</m:t>
                          </m:r>
                        </m:num>
                        <m:den>
                          <m:r>
                            <a:rPr lang="en-GB" sz="2000" b="0" i="1" smtClean="0">
                              <a:latin typeface="Cambria Math" panose="02040503050406030204" pitchFamily="18" charset="0"/>
                            </a:rPr>
                            <m:t>𝑅𝑒𝑝𝑙𝑎𝑐𝑒𝑚𝑒𝑛𝑡</m:t>
                          </m:r>
                          <m:r>
                            <a:rPr lang="en-GB" sz="2000" b="0" i="1" smtClean="0">
                              <a:latin typeface="Cambria Math" panose="02040503050406030204" pitchFamily="18" charset="0"/>
                            </a:rPr>
                            <m:t> </m:t>
                          </m:r>
                          <m:r>
                            <a:rPr lang="en-GB" sz="2000" b="0" i="1" smtClean="0">
                              <a:latin typeface="Cambria Math" panose="02040503050406030204" pitchFamily="18" charset="0"/>
                            </a:rPr>
                            <m:t>𝑉𝑎𝑙𝑢𝑒</m:t>
                          </m:r>
                          <m:r>
                            <a:rPr lang="en-GB" sz="2000" b="0" i="1" smtClean="0">
                              <a:latin typeface="Cambria Math" panose="02040503050406030204" pitchFamily="18" charset="0"/>
                            </a:rPr>
                            <m:t> </m:t>
                          </m:r>
                          <m:r>
                            <a:rPr lang="en-GB" sz="2000" b="0" i="1" smtClean="0">
                              <a:latin typeface="Cambria Math" panose="02040503050406030204" pitchFamily="18" charset="0"/>
                            </a:rPr>
                            <m:t>𝑜𝑓</m:t>
                          </m:r>
                          <m:r>
                            <a:rPr lang="en-GB" sz="2000" b="0" i="1" smtClean="0">
                              <a:latin typeface="Cambria Math" panose="02040503050406030204" pitchFamily="18" charset="0"/>
                            </a:rPr>
                            <m:t> </m:t>
                          </m:r>
                          <m:r>
                            <a:rPr lang="en-GB" sz="2000" b="0" i="1" smtClean="0">
                              <a:latin typeface="Cambria Math" panose="02040503050406030204" pitchFamily="18" charset="0"/>
                            </a:rPr>
                            <m:t>𝑎𝑠𝑠𝑒𝑡𝑠</m:t>
                          </m:r>
                        </m:den>
                      </m:f>
                    </m:oMath>
                  </m:oMathPara>
                </a14:m>
                <a:endParaRPr lang="en-GB" sz="2000" dirty="0"/>
              </a:p>
            </p:txBody>
          </p:sp>
        </mc:Choice>
        <mc:Fallback xmlns="">
          <p:sp>
            <p:nvSpPr>
              <p:cNvPr id="3" name="TextBox 2"/>
              <p:cNvSpPr txBox="1">
                <a:spLocks noRot="1" noChangeAspect="1" noMove="1" noResize="1" noEditPoints="1" noAdjustHandles="1" noChangeArrowheads="1" noChangeShapeType="1" noTextEdit="1"/>
              </p:cNvSpPr>
              <p:nvPr/>
            </p:nvSpPr>
            <p:spPr>
              <a:xfrm>
                <a:off x="3551218" y="3674091"/>
                <a:ext cx="4846968" cy="639086"/>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67451339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245856"/>
            <a:ext cx="10515600" cy="787814"/>
          </a:xfrm>
        </p:spPr>
        <p:txBody>
          <a:bodyPr>
            <a:noAutofit/>
          </a:bodyPr>
          <a:lstStyle/>
          <a:p>
            <a:r>
              <a:rPr lang="en-GB" sz="3200" b="1" dirty="0">
                <a:latin typeface="+mn-lt"/>
              </a:rPr>
              <a:t>4.2.2 Transmission channels of monetary policy </a:t>
            </a:r>
            <a:endParaRPr lang="pt-PT" sz="3200" b="1" dirty="0">
              <a:latin typeface="+mn-lt"/>
            </a:endParaRPr>
          </a:p>
        </p:txBody>
      </p:sp>
      <p:sp>
        <p:nvSpPr>
          <p:cNvPr id="5" name="Marcador de Posição de Conteúdo 2"/>
          <p:cNvSpPr>
            <a:spLocks noGrp="1"/>
          </p:cNvSpPr>
          <p:nvPr>
            <p:ph idx="1"/>
          </p:nvPr>
        </p:nvSpPr>
        <p:spPr>
          <a:xfrm>
            <a:off x="604434" y="1708047"/>
            <a:ext cx="11158075" cy="4795424"/>
          </a:xfrm>
        </p:spPr>
        <p:txBody>
          <a:bodyPr>
            <a:normAutofit/>
          </a:bodyPr>
          <a:lstStyle/>
          <a:p>
            <a:pPr algn="just">
              <a:spcBef>
                <a:spcPts val="600"/>
              </a:spcBef>
              <a:spcAft>
                <a:spcPts val="600"/>
              </a:spcAft>
            </a:pPr>
            <a:r>
              <a:rPr lang="en-US" sz="2200" dirty="0"/>
              <a:t>The importance of the asset price channel increased over time with higher participation of households in financial markets and the as a consequence of the general rise in the wealth-to-income ratio and the increased sophistication of financial markets which allow households to withdraw equity from their wealth without actually selling assets</a:t>
            </a:r>
          </a:p>
          <a:p>
            <a:pPr algn="just">
              <a:spcBef>
                <a:spcPts val="600"/>
              </a:spcBef>
              <a:spcAft>
                <a:spcPts val="600"/>
              </a:spcAft>
            </a:pPr>
            <a:endParaRPr lang="en-US" sz="2200" dirty="0"/>
          </a:p>
          <a:p>
            <a:pPr algn="just">
              <a:spcBef>
                <a:spcPts val="600"/>
              </a:spcBef>
              <a:spcAft>
                <a:spcPts val="600"/>
              </a:spcAft>
            </a:pPr>
            <a:r>
              <a:rPr lang="en-US" sz="2200" dirty="0"/>
              <a:t>The use of housing as collateral for consumption loans in western economies has played an important role in supporting household consumption in the 2000s and in amplifying its fall after the collapse of the Housing bubble</a:t>
            </a:r>
          </a:p>
          <a:p>
            <a:pPr algn="just">
              <a:spcBef>
                <a:spcPts val="600"/>
              </a:spcBef>
              <a:spcAft>
                <a:spcPts val="600"/>
              </a:spcAft>
            </a:pPr>
            <a:endParaRPr lang="pt-PT" sz="2200" dirty="0"/>
          </a:p>
          <a:p>
            <a:pPr algn="just">
              <a:spcBef>
                <a:spcPts val="600"/>
              </a:spcBef>
              <a:spcAft>
                <a:spcPts val="600"/>
              </a:spcAft>
            </a:pPr>
            <a:r>
              <a:rPr lang="en-US" sz="2200" dirty="0"/>
              <a:t>Relation between the asset price channel and risk-taking: a lower interest rate can induce investors and banks to take more risk because of the higher value of collateral</a:t>
            </a:r>
            <a:endParaRPr lang="pt-PT" sz="2200" dirty="0"/>
          </a:p>
          <a:p>
            <a:pPr algn="just">
              <a:spcBef>
                <a:spcPts val="600"/>
              </a:spcBef>
              <a:spcAft>
                <a:spcPts val="600"/>
              </a:spcAft>
            </a:pPr>
            <a:endParaRPr lang="en-US" sz="2200" dirty="0"/>
          </a:p>
          <a:p>
            <a:pPr lvl="0" algn="just">
              <a:spcBef>
                <a:spcPts val="600"/>
              </a:spcBef>
              <a:spcAft>
                <a:spcPts val="600"/>
              </a:spcAft>
            </a:pPr>
            <a:endParaRPr lang="en-GB" sz="2000" dirty="0"/>
          </a:p>
        </p:txBody>
      </p:sp>
      <p:sp>
        <p:nvSpPr>
          <p:cNvPr id="6" name="Rectangle 5"/>
          <p:cNvSpPr/>
          <p:nvPr/>
        </p:nvSpPr>
        <p:spPr>
          <a:xfrm>
            <a:off x="714368" y="1075244"/>
            <a:ext cx="3037498" cy="461665"/>
          </a:xfrm>
          <a:prstGeom prst="rect">
            <a:avLst/>
          </a:prstGeom>
        </p:spPr>
        <p:txBody>
          <a:bodyPr wrap="none">
            <a:spAutoFit/>
          </a:bodyPr>
          <a:lstStyle/>
          <a:p>
            <a:pPr lvl="0">
              <a:spcBef>
                <a:spcPts val="600"/>
              </a:spcBef>
              <a:spcAft>
                <a:spcPts val="600"/>
              </a:spcAft>
            </a:pPr>
            <a:r>
              <a:rPr lang="en-GB" sz="2400" b="1" dirty="0"/>
              <a:t>2. Asset price channel</a:t>
            </a:r>
          </a:p>
        </p:txBody>
      </p:sp>
    </p:spTree>
    <p:extLst>
      <p:ext uri="{BB962C8B-B14F-4D97-AF65-F5344CB8AC3E}">
        <p14:creationId xmlns:p14="http://schemas.microsoft.com/office/powerpoint/2010/main" val="209384759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245856"/>
            <a:ext cx="10515600" cy="787814"/>
          </a:xfrm>
        </p:spPr>
        <p:txBody>
          <a:bodyPr>
            <a:noAutofit/>
          </a:bodyPr>
          <a:lstStyle/>
          <a:p>
            <a:r>
              <a:rPr lang="en-GB" sz="3200" b="1" dirty="0">
                <a:latin typeface="+mn-lt"/>
              </a:rPr>
              <a:t>4.2.2 Transmission channels of monetary policy </a:t>
            </a:r>
            <a:endParaRPr lang="pt-PT" sz="3200" b="1" dirty="0">
              <a:latin typeface="+mn-lt"/>
            </a:endParaRPr>
          </a:p>
        </p:txBody>
      </p:sp>
      <p:sp>
        <p:nvSpPr>
          <p:cNvPr id="5" name="Marcador de Posição de Conteúdo 2"/>
          <p:cNvSpPr>
            <a:spLocks noGrp="1"/>
          </p:cNvSpPr>
          <p:nvPr>
            <p:ph idx="1"/>
          </p:nvPr>
        </p:nvSpPr>
        <p:spPr>
          <a:xfrm>
            <a:off x="604434" y="1708047"/>
            <a:ext cx="11158075" cy="4795424"/>
          </a:xfrm>
        </p:spPr>
        <p:txBody>
          <a:bodyPr>
            <a:noAutofit/>
          </a:bodyPr>
          <a:lstStyle/>
          <a:p>
            <a:pPr lvl="0" algn="just">
              <a:lnSpc>
                <a:spcPct val="85000"/>
              </a:lnSpc>
              <a:spcBef>
                <a:spcPts val="0"/>
              </a:spcBef>
              <a:spcAft>
                <a:spcPts val="600"/>
              </a:spcAft>
            </a:pPr>
            <a:r>
              <a:rPr lang="en-GB" sz="2000" dirty="0"/>
              <a:t>The credit channel works through the impact of the interest rate on the </a:t>
            </a:r>
            <a:r>
              <a:rPr lang="en-GB" sz="2000" b="1" dirty="0"/>
              <a:t>supply (not demand!)</a:t>
            </a:r>
            <a:r>
              <a:rPr lang="en-GB" sz="2000" dirty="0"/>
              <a:t> of credit because if banks have better refinancing conditions from CBs they tend to increase their supply of credit to the economy</a:t>
            </a:r>
          </a:p>
          <a:p>
            <a:pPr marL="0" lvl="0" indent="0" algn="just">
              <a:lnSpc>
                <a:spcPct val="85000"/>
              </a:lnSpc>
              <a:spcBef>
                <a:spcPts val="0"/>
              </a:spcBef>
              <a:spcAft>
                <a:spcPts val="600"/>
              </a:spcAft>
              <a:buNone/>
            </a:pPr>
            <a:endParaRPr lang="en-GB" sz="2000" dirty="0"/>
          </a:p>
          <a:p>
            <a:pPr lvl="0" algn="just">
              <a:lnSpc>
                <a:spcPct val="85000"/>
              </a:lnSpc>
              <a:spcBef>
                <a:spcPts val="0"/>
              </a:spcBef>
              <a:spcAft>
                <a:spcPts val="600"/>
              </a:spcAft>
            </a:pPr>
            <a:r>
              <a:rPr lang="en-GB" sz="2000" dirty="0"/>
              <a:t>The first problem is one of </a:t>
            </a:r>
            <a:r>
              <a:rPr lang="en-GB" sz="2000" b="1" dirty="0"/>
              <a:t>asymmetric information </a:t>
            </a:r>
            <a:r>
              <a:rPr lang="en-GB" sz="2000" dirty="0"/>
              <a:t>(Stiglitz-Weiss). When the short-term interest rate decreases, banks tend to relax credit constraints (when rates are high only bad projects try to obtain credits so banks have to increase credit constraints) which should increase credit supply. </a:t>
            </a:r>
          </a:p>
          <a:p>
            <a:pPr lvl="0" algn="just">
              <a:lnSpc>
                <a:spcPct val="85000"/>
              </a:lnSpc>
              <a:spcBef>
                <a:spcPts val="0"/>
              </a:spcBef>
              <a:spcAft>
                <a:spcPts val="600"/>
              </a:spcAft>
            </a:pPr>
            <a:endParaRPr lang="en-GB" sz="2000" dirty="0"/>
          </a:p>
          <a:p>
            <a:pPr lvl="0" algn="just">
              <a:lnSpc>
                <a:spcPct val="85000"/>
              </a:lnSpc>
              <a:spcBef>
                <a:spcPts val="0"/>
              </a:spcBef>
              <a:spcAft>
                <a:spcPts val="600"/>
              </a:spcAft>
            </a:pPr>
            <a:r>
              <a:rPr lang="en-GB" sz="2000" dirty="0"/>
              <a:t>The second problem is one of </a:t>
            </a:r>
            <a:r>
              <a:rPr lang="en-GB" sz="2000" b="1" dirty="0"/>
              <a:t>collateral </a:t>
            </a:r>
            <a:r>
              <a:rPr lang="en-GB" sz="2000" dirty="0"/>
              <a:t>(</a:t>
            </a:r>
            <a:r>
              <a:rPr lang="en-GB" sz="2000" dirty="0" err="1"/>
              <a:t>Kiyotaki</a:t>
            </a:r>
            <a:r>
              <a:rPr lang="en-GB" sz="2000" dirty="0"/>
              <a:t>-Moore). A lower interest rate also raises the value of the assets used to guarantee the loans, and therefore the companies’ access to credit</a:t>
            </a:r>
          </a:p>
          <a:p>
            <a:pPr algn="just">
              <a:lnSpc>
                <a:spcPct val="85000"/>
              </a:lnSpc>
              <a:spcBef>
                <a:spcPts val="0"/>
              </a:spcBef>
              <a:spcAft>
                <a:spcPts val="600"/>
              </a:spcAft>
            </a:pPr>
            <a:endParaRPr lang="en-GB" sz="2000" dirty="0"/>
          </a:p>
          <a:p>
            <a:pPr algn="just">
              <a:lnSpc>
                <a:spcPct val="85000"/>
              </a:lnSpc>
              <a:spcBef>
                <a:spcPts val="0"/>
              </a:spcBef>
              <a:spcAft>
                <a:spcPts val="600"/>
              </a:spcAft>
            </a:pPr>
            <a:r>
              <a:rPr lang="en-GB" sz="2000" dirty="0"/>
              <a:t>Third, banks’ financial health is crucial for the transmission of monetary policy (</a:t>
            </a:r>
            <a:r>
              <a:rPr lang="en-GB" sz="2000" b="1" dirty="0"/>
              <a:t>balance sheet effect</a:t>
            </a:r>
            <a:r>
              <a:rPr lang="en-GB" sz="2000" dirty="0"/>
              <a:t>): When the banks’ balance-sheets are burdened with nonperforming loans, i.e. loans with high probability of default, or impaired assets, i.e. financial assets that are not traded any more or whose market value is much lower than when they were purchased by the bank, banks are less willing to grant new loans (this is called a </a:t>
            </a:r>
            <a:r>
              <a:rPr lang="en-GB" sz="2000" b="1" dirty="0"/>
              <a:t>credit crunch</a:t>
            </a:r>
            <a:r>
              <a:rPr lang="en-GB" sz="2000" dirty="0"/>
              <a:t>)</a:t>
            </a:r>
          </a:p>
          <a:p>
            <a:pPr lvl="0" algn="just">
              <a:lnSpc>
                <a:spcPct val="85000"/>
              </a:lnSpc>
              <a:spcBef>
                <a:spcPts val="0"/>
              </a:spcBef>
              <a:spcAft>
                <a:spcPts val="600"/>
              </a:spcAft>
            </a:pPr>
            <a:endParaRPr lang="en-GB" sz="2000" dirty="0"/>
          </a:p>
        </p:txBody>
      </p:sp>
      <p:sp>
        <p:nvSpPr>
          <p:cNvPr id="6" name="Rectangle 5"/>
          <p:cNvSpPr/>
          <p:nvPr/>
        </p:nvSpPr>
        <p:spPr>
          <a:xfrm>
            <a:off x="714368" y="1075244"/>
            <a:ext cx="2338845" cy="461665"/>
          </a:xfrm>
          <a:prstGeom prst="rect">
            <a:avLst/>
          </a:prstGeom>
        </p:spPr>
        <p:txBody>
          <a:bodyPr wrap="none">
            <a:spAutoFit/>
          </a:bodyPr>
          <a:lstStyle/>
          <a:p>
            <a:pPr lvl="0">
              <a:spcBef>
                <a:spcPts val="600"/>
              </a:spcBef>
              <a:spcAft>
                <a:spcPts val="600"/>
              </a:spcAft>
            </a:pPr>
            <a:r>
              <a:rPr lang="en-GB" sz="2400" b="1" dirty="0"/>
              <a:t>3. Credit channel</a:t>
            </a:r>
          </a:p>
        </p:txBody>
      </p:sp>
    </p:spTree>
    <p:extLst>
      <p:ext uri="{BB962C8B-B14F-4D97-AF65-F5344CB8AC3E}">
        <p14:creationId xmlns:p14="http://schemas.microsoft.com/office/powerpoint/2010/main" val="350045323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245856"/>
            <a:ext cx="10515600" cy="787814"/>
          </a:xfrm>
        </p:spPr>
        <p:txBody>
          <a:bodyPr>
            <a:noAutofit/>
          </a:bodyPr>
          <a:lstStyle/>
          <a:p>
            <a:r>
              <a:rPr lang="en-GB" sz="3200" b="1" dirty="0">
                <a:latin typeface="+mn-lt"/>
              </a:rPr>
              <a:t>4.2.2 Transmission channels of monetary policy </a:t>
            </a:r>
            <a:endParaRPr lang="pt-PT" sz="3200" b="1" dirty="0">
              <a:latin typeface="+mn-lt"/>
            </a:endParaRPr>
          </a:p>
        </p:txBody>
      </p:sp>
      <p:sp>
        <p:nvSpPr>
          <p:cNvPr id="5" name="Marcador de Posição de Conteúdo 2"/>
          <p:cNvSpPr>
            <a:spLocks noGrp="1"/>
          </p:cNvSpPr>
          <p:nvPr>
            <p:ph idx="1"/>
          </p:nvPr>
        </p:nvSpPr>
        <p:spPr>
          <a:xfrm>
            <a:off x="604434" y="1708047"/>
            <a:ext cx="11158075" cy="4795424"/>
          </a:xfrm>
        </p:spPr>
        <p:txBody>
          <a:bodyPr>
            <a:noAutofit/>
          </a:bodyPr>
          <a:lstStyle/>
          <a:p>
            <a:pPr lvl="0" algn="just">
              <a:lnSpc>
                <a:spcPct val="85000"/>
              </a:lnSpc>
              <a:spcBef>
                <a:spcPts val="0"/>
              </a:spcBef>
              <a:spcAft>
                <a:spcPts val="600"/>
              </a:spcAft>
            </a:pPr>
            <a:r>
              <a:rPr lang="en-GB" sz="2200" dirty="0"/>
              <a:t>In an imperfect information world, banks cannot assess properly the quality of all the investment projects for which borrowers request loans, which leads them to include a default premium in the credit cost in all loans</a:t>
            </a:r>
          </a:p>
          <a:p>
            <a:pPr lvl="0" algn="just">
              <a:lnSpc>
                <a:spcPct val="85000"/>
              </a:lnSpc>
              <a:spcBef>
                <a:spcPts val="0"/>
              </a:spcBef>
              <a:spcAft>
                <a:spcPts val="600"/>
              </a:spcAft>
            </a:pPr>
            <a:endParaRPr lang="en-GB" sz="2200" dirty="0"/>
          </a:p>
          <a:p>
            <a:pPr lvl="0" algn="just">
              <a:lnSpc>
                <a:spcPct val="85000"/>
              </a:lnSpc>
              <a:spcBef>
                <a:spcPts val="0"/>
              </a:spcBef>
              <a:spcAft>
                <a:spcPts val="600"/>
              </a:spcAft>
            </a:pPr>
            <a:r>
              <a:rPr lang="en-GB" sz="2200" dirty="0"/>
              <a:t>This default premium penalizes good investments whose probability of failure is low, but risky projects will not be discouraged because borrowers know their probability of failure is high and accept paying the correspondent premium</a:t>
            </a:r>
          </a:p>
          <a:p>
            <a:pPr lvl="0" algn="just">
              <a:lnSpc>
                <a:spcPct val="85000"/>
              </a:lnSpc>
              <a:spcBef>
                <a:spcPts val="0"/>
              </a:spcBef>
              <a:spcAft>
                <a:spcPts val="600"/>
              </a:spcAft>
            </a:pPr>
            <a:endParaRPr lang="en-GB" sz="2200" dirty="0"/>
          </a:p>
          <a:p>
            <a:pPr lvl="0" algn="just">
              <a:lnSpc>
                <a:spcPct val="85000"/>
              </a:lnSpc>
              <a:spcBef>
                <a:spcPts val="0"/>
              </a:spcBef>
              <a:spcAft>
                <a:spcPts val="600"/>
              </a:spcAft>
            </a:pPr>
            <a:r>
              <a:rPr lang="en-GB" sz="2200" dirty="0"/>
              <a:t>The more banks increase the interest rate, the more they discourage good projects and select bad ones: this </a:t>
            </a:r>
            <a:r>
              <a:rPr lang="en-GB" sz="2200" b="1" dirty="0"/>
              <a:t>adverse</a:t>
            </a:r>
            <a:r>
              <a:rPr lang="en-GB" sz="2200" dirty="0"/>
              <a:t> </a:t>
            </a:r>
            <a:r>
              <a:rPr lang="en-GB" sz="2200" b="1" dirty="0"/>
              <a:t>selection problem</a:t>
            </a:r>
            <a:r>
              <a:rPr lang="en-GB" sz="2200" dirty="0"/>
              <a:t> leads banks to restrict credit rather than price risk</a:t>
            </a:r>
          </a:p>
          <a:p>
            <a:pPr lvl="0" algn="just">
              <a:lnSpc>
                <a:spcPct val="85000"/>
              </a:lnSpc>
              <a:spcBef>
                <a:spcPts val="0"/>
              </a:spcBef>
              <a:spcAft>
                <a:spcPts val="600"/>
              </a:spcAft>
            </a:pPr>
            <a:endParaRPr lang="en-GB" sz="2200" dirty="0"/>
          </a:p>
          <a:p>
            <a:pPr algn="just">
              <a:lnSpc>
                <a:spcPct val="85000"/>
              </a:lnSpc>
              <a:spcBef>
                <a:spcPts val="0"/>
              </a:spcBef>
              <a:spcAft>
                <a:spcPts val="600"/>
              </a:spcAft>
            </a:pPr>
            <a:r>
              <a:rPr lang="en-GB" sz="2200" b="1" dirty="0"/>
              <a:t>Credit rationing </a:t>
            </a:r>
            <a:r>
              <a:rPr lang="en-GB" sz="2200" dirty="0"/>
              <a:t>affects especially small- and medium-size enterprises, who do not have access to capital markets and depend more on bank financing</a:t>
            </a:r>
          </a:p>
          <a:p>
            <a:pPr lvl="0" algn="just">
              <a:lnSpc>
                <a:spcPct val="85000"/>
              </a:lnSpc>
              <a:spcBef>
                <a:spcPts val="0"/>
              </a:spcBef>
              <a:spcAft>
                <a:spcPts val="600"/>
              </a:spcAft>
            </a:pPr>
            <a:endParaRPr lang="en-GB" sz="2200" dirty="0"/>
          </a:p>
        </p:txBody>
      </p:sp>
      <p:sp>
        <p:nvSpPr>
          <p:cNvPr id="6" name="Rectangle 5"/>
          <p:cNvSpPr/>
          <p:nvPr/>
        </p:nvSpPr>
        <p:spPr>
          <a:xfrm>
            <a:off x="714368" y="1075244"/>
            <a:ext cx="2338845" cy="461665"/>
          </a:xfrm>
          <a:prstGeom prst="rect">
            <a:avLst/>
          </a:prstGeom>
        </p:spPr>
        <p:txBody>
          <a:bodyPr wrap="none">
            <a:spAutoFit/>
          </a:bodyPr>
          <a:lstStyle/>
          <a:p>
            <a:pPr lvl="0">
              <a:spcBef>
                <a:spcPts val="600"/>
              </a:spcBef>
              <a:spcAft>
                <a:spcPts val="600"/>
              </a:spcAft>
            </a:pPr>
            <a:r>
              <a:rPr lang="en-GB" sz="2400" b="1" dirty="0"/>
              <a:t>3. Credit channel</a:t>
            </a:r>
          </a:p>
        </p:txBody>
      </p:sp>
    </p:spTree>
    <p:extLst>
      <p:ext uri="{BB962C8B-B14F-4D97-AF65-F5344CB8AC3E}">
        <p14:creationId xmlns:p14="http://schemas.microsoft.com/office/powerpoint/2010/main" val="69723023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245856"/>
            <a:ext cx="10515600" cy="787814"/>
          </a:xfrm>
        </p:spPr>
        <p:txBody>
          <a:bodyPr>
            <a:noAutofit/>
          </a:bodyPr>
          <a:lstStyle/>
          <a:p>
            <a:r>
              <a:rPr lang="en-GB" sz="3200" b="1" dirty="0">
                <a:latin typeface="+mn-lt"/>
              </a:rPr>
              <a:t>4.2.2 Transmission channels of monetary policy </a:t>
            </a:r>
            <a:endParaRPr lang="pt-PT" sz="3200" b="1" dirty="0">
              <a:latin typeface="+mn-lt"/>
            </a:endParaRPr>
          </a:p>
        </p:txBody>
      </p:sp>
      <p:sp>
        <p:nvSpPr>
          <p:cNvPr id="5" name="Marcador de Posição de Conteúdo 2"/>
          <p:cNvSpPr>
            <a:spLocks noGrp="1"/>
          </p:cNvSpPr>
          <p:nvPr>
            <p:ph idx="1"/>
          </p:nvPr>
        </p:nvSpPr>
        <p:spPr>
          <a:xfrm>
            <a:off x="604434" y="1708047"/>
            <a:ext cx="11158075" cy="4795424"/>
          </a:xfrm>
        </p:spPr>
        <p:txBody>
          <a:bodyPr>
            <a:noAutofit/>
          </a:bodyPr>
          <a:lstStyle/>
          <a:p>
            <a:pPr lvl="0" algn="just">
              <a:lnSpc>
                <a:spcPct val="85000"/>
              </a:lnSpc>
              <a:spcBef>
                <a:spcPts val="0"/>
              </a:spcBef>
              <a:spcAft>
                <a:spcPts val="600"/>
              </a:spcAft>
            </a:pPr>
            <a:r>
              <a:rPr lang="en-GB" sz="2200" dirty="0"/>
              <a:t>These relations show that the link between monetary policy and fiscal policy does not only run from the fiscal to monetary (through debt monetization)</a:t>
            </a:r>
          </a:p>
          <a:p>
            <a:pPr lvl="0" algn="just">
              <a:lnSpc>
                <a:spcPct val="85000"/>
              </a:lnSpc>
              <a:spcBef>
                <a:spcPts val="0"/>
              </a:spcBef>
              <a:spcAft>
                <a:spcPts val="600"/>
              </a:spcAft>
            </a:pPr>
            <a:endParaRPr lang="en-GB" sz="2200" dirty="0"/>
          </a:p>
          <a:p>
            <a:pPr lvl="0" algn="just">
              <a:lnSpc>
                <a:spcPct val="85000"/>
              </a:lnSpc>
              <a:spcBef>
                <a:spcPts val="0"/>
              </a:spcBef>
              <a:spcAft>
                <a:spcPts val="600"/>
              </a:spcAft>
            </a:pPr>
            <a:r>
              <a:rPr lang="en-GB" sz="2200" dirty="0"/>
              <a:t>Fiscal policy may also be called to restore the effectiveness of monetary policy, through a recapitalization of banks, and by relieving them of their impaired assets</a:t>
            </a:r>
          </a:p>
          <a:p>
            <a:pPr lvl="0" algn="just">
              <a:lnSpc>
                <a:spcPct val="85000"/>
              </a:lnSpc>
              <a:spcBef>
                <a:spcPts val="0"/>
              </a:spcBef>
              <a:spcAft>
                <a:spcPts val="600"/>
              </a:spcAft>
            </a:pPr>
            <a:endParaRPr lang="en-GB" sz="2200" dirty="0"/>
          </a:p>
          <a:p>
            <a:pPr lvl="0" algn="just">
              <a:lnSpc>
                <a:spcPct val="85000"/>
              </a:lnSpc>
              <a:spcBef>
                <a:spcPts val="0"/>
              </a:spcBef>
              <a:spcAft>
                <a:spcPts val="600"/>
              </a:spcAft>
            </a:pPr>
            <a:r>
              <a:rPr lang="en-GB" sz="2200" dirty="0"/>
              <a:t>E.g. the government rescue of several private banks in Europe.</a:t>
            </a:r>
          </a:p>
          <a:p>
            <a:pPr lvl="0" algn="just">
              <a:lnSpc>
                <a:spcPct val="85000"/>
              </a:lnSpc>
              <a:spcBef>
                <a:spcPts val="0"/>
              </a:spcBef>
              <a:spcAft>
                <a:spcPts val="600"/>
              </a:spcAft>
            </a:pPr>
            <a:endParaRPr lang="en-GB" sz="2200" dirty="0"/>
          </a:p>
          <a:p>
            <a:pPr lvl="0" algn="just">
              <a:lnSpc>
                <a:spcPct val="85000"/>
              </a:lnSpc>
              <a:spcBef>
                <a:spcPts val="0"/>
              </a:spcBef>
              <a:spcAft>
                <a:spcPts val="600"/>
              </a:spcAft>
            </a:pPr>
            <a:r>
              <a:rPr lang="en-GB" sz="2200" dirty="0"/>
              <a:t>Finally, to mitigate credit rationing, policy makers may make the disclosure of information mandatory (accounting standards). This </a:t>
            </a:r>
            <a:r>
              <a:rPr lang="en-GB" sz="2200"/>
              <a:t>is a micro </a:t>
            </a:r>
            <a:r>
              <a:rPr lang="en-GB" sz="2200" dirty="0"/>
              <a:t>policy.</a:t>
            </a:r>
          </a:p>
          <a:p>
            <a:pPr lvl="0" algn="just">
              <a:lnSpc>
                <a:spcPct val="85000"/>
              </a:lnSpc>
              <a:spcBef>
                <a:spcPts val="0"/>
              </a:spcBef>
              <a:spcAft>
                <a:spcPts val="600"/>
              </a:spcAft>
            </a:pPr>
            <a:endParaRPr lang="en-GB" sz="2200" dirty="0"/>
          </a:p>
          <a:p>
            <a:pPr lvl="0" algn="just">
              <a:lnSpc>
                <a:spcPct val="85000"/>
              </a:lnSpc>
              <a:spcBef>
                <a:spcPts val="0"/>
              </a:spcBef>
              <a:spcAft>
                <a:spcPts val="600"/>
              </a:spcAft>
            </a:pPr>
            <a:endParaRPr lang="en-GB" sz="2200" dirty="0"/>
          </a:p>
        </p:txBody>
      </p:sp>
      <p:sp>
        <p:nvSpPr>
          <p:cNvPr id="6" name="Rectangle 5"/>
          <p:cNvSpPr/>
          <p:nvPr/>
        </p:nvSpPr>
        <p:spPr>
          <a:xfrm>
            <a:off x="714368" y="1075244"/>
            <a:ext cx="2338845" cy="461665"/>
          </a:xfrm>
          <a:prstGeom prst="rect">
            <a:avLst/>
          </a:prstGeom>
        </p:spPr>
        <p:txBody>
          <a:bodyPr wrap="none">
            <a:spAutoFit/>
          </a:bodyPr>
          <a:lstStyle/>
          <a:p>
            <a:pPr lvl="0">
              <a:spcBef>
                <a:spcPts val="600"/>
              </a:spcBef>
              <a:spcAft>
                <a:spcPts val="600"/>
              </a:spcAft>
            </a:pPr>
            <a:r>
              <a:rPr lang="en-GB" sz="2400" b="1" dirty="0"/>
              <a:t>3. Credit channel</a:t>
            </a:r>
          </a:p>
        </p:txBody>
      </p:sp>
    </p:spTree>
    <p:extLst>
      <p:ext uri="{BB962C8B-B14F-4D97-AF65-F5344CB8AC3E}">
        <p14:creationId xmlns:p14="http://schemas.microsoft.com/office/powerpoint/2010/main" val="9642982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1889" t="-1" r="6463" b="27696"/>
          <a:stretch/>
        </p:blipFill>
        <p:spPr>
          <a:xfrm>
            <a:off x="262328" y="1266777"/>
            <a:ext cx="7454351" cy="4547061"/>
          </a:xfrm>
          <a:prstGeom prst="rect">
            <a:avLst/>
          </a:prstGeom>
        </p:spPr>
      </p:pic>
      <p:pic>
        <p:nvPicPr>
          <p:cNvPr id="3" name="Picture 2"/>
          <p:cNvPicPr>
            <a:picLocks noChangeAspect="1"/>
          </p:cNvPicPr>
          <p:nvPr/>
        </p:nvPicPr>
        <p:blipFill rotWithShape="1">
          <a:blip r:embed="rId2"/>
          <a:srcRect l="8701" t="89291"/>
          <a:stretch/>
        </p:blipFill>
        <p:spPr>
          <a:xfrm>
            <a:off x="249382" y="6223462"/>
            <a:ext cx="7853745" cy="634538"/>
          </a:xfrm>
          <a:prstGeom prst="rect">
            <a:avLst/>
          </a:prstGeom>
        </p:spPr>
      </p:pic>
      <p:pic>
        <p:nvPicPr>
          <p:cNvPr id="4" name="Picture 3"/>
          <p:cNvPicPr>
            <a:picLocks noChangeAspect="1"/>
          </p:cNvPicPr>
          <p:nvPr/>
        </p:nvPicPr>
        <p:blipFill rotWithShape="1">
          <a:blip r:embed="rId2"/>
          <a:srcRect l="23385" t="76665" r="31640" b="15872"/>
          <a:stretch/>
        </p:blipFill>
        <p:spPr>
          <a:xfrm>
            <a:off x="307377" y="728025"/>
            <a:ext cx="3868877" cy="442218"/>
          </a:xfrm>
          <a:prstGeom prst="rect">
            <a:avLst/>
          </a:prstGeom>
        </p:spPr>
      </p:pic>
      <p:sp>
        <p:nvSpPr>
          <p:cNvPr id="6" name="Rectangle 5"/>
          <p:cNvSpPr/>
          <p:nvPr/>
        </p:nvSpPr>
        <p:spPr>
          <a:xfrm>
            <a:off x="7806559" y="338492"/>
            <a:ext cx="4123113" cy="2800767"/>
          </a:xfrm>
          <a:prstGeom prst="rect">
            <a:avLst/>
          </a:prstGeom>
        </p:spPr>
        <p:txBody>
          <a:bodyPr wrap="square">
            <a:spAutoFit/>
          </a:bodyPr>
          <a:lstStyle/>
          <a:p>
            <a:r>
              <a:rPr lang="en-US" sz="1600" dirty="0"/>
              <a:t>The 2008-09 crisis challenged the traditional view of central banks.</a:t>
            </a:r>
          </a:p>
          <a:p>
            <a:r>
              <a:rPr lang="en-US" sz="1600" dirty="0"/>
              <a:t>Monetary policy quickly approached the zero bound.</a:t>
            </a:r>
          </a:p>
          <a:p>
            <a:r>
              <a:rPr lang="en-US" sz="1600" dirty="0"/>
              <a:t>Unconventional policy was adopted: </a:t>
            </a:r>
          </a:p>
          <a:p>
            <a:pPr marL="285750" indent="-285750">
              <a:buFontTx/>
              <a:buChar char="-"/>
            </a:pPr>
            <a:r>
              <a:rPr lang="en-US" sz="1600" dirty="0"/>
              <a:t>direct provision of liquidity to nonfinancial companies by buying short term securities (thus replacing regular banks in providing liquidity)</a:t>
            </a:r>
          </a:p>
          <a:p>
            <a:pPr marL="285750" indent="-285750">
              <a:buFontTx/>
              <a:buChar char="-"/>
            </a:pPr>
            <a:r>
              <a:rPr lang="en-US" sz="1600" dirty="0"/>
              <a:t>Credit (or quantitative) easing by buying government bonds in secondary markets.</a:t>
            </a:r>
          </a:p>
        </p:txBody>
      </p:sp>
      <p:sp>
        <p:nvSpPr>
          <p:cNvPr id="8" name="Título 1">
            <a:extLst>
              <a:ext uri="{FF2B5EF4-FFF2-40B4-BE49-F238E27FC236}">
                <a16:creationId xmlns:a16="http://schemas.microsoft.com/office/drawing/2014/main" id="{21F8DBFF-05F2-46E6-8C5F-C27F48AE117D}"/>
              </a:ext>
            </a:extLst>
          </p:cNvPr>
          <p:cNvSpPr txBox="1">
            <a:spLocks/>
          </p:cNvSpPr>
          <p:nvPr/>
        </p:nvSpPr>
        <p:spPr>
          <a:xfrm>
            <a:off x="429491" y="177617"/>
            <a:ext cx="10515600" cy="78781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PT" sz="3200" b="1" dirty="0">
                <a:latin typeface="+mn-lt"/>
              </a:rPr>
              <a:t>Monetary policy: Introduction</a:t>
            </a:r>
          </a:p>
        </p:txBody>
      </p:sp>
    </p:spTree>
    <p:extLst>
      <p:ext uri="{BB962C8B-B14F-4D97-AF65-F5344CB8AC3E}">
        <p14:creationId xmlns:p14="http://schemas.microsoft.com/office/powerpoint/2010/main" val="15341102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245856"/>
            <a:ext cx="10515600" cy="787814"/>
          </a:xfrm>
        </p:spPr>
        <p:txBody>
          <a:bodyPr>
            <a:noAutofit/>
          </a:bodyPr>
          <a:lstStyle/>
          <a:p>
            <a:r>
              <a:rPr lang="en-GB" sz="3200" b="1" dirty="0">
                <a:latin typeface="+mn-lt"/>
              </a:rPr>
              <a:t>4.2.2 Transmission channels of monetary policy </a:t>
            </a:r>
            <a:endParaRPr lang="pt-PT" sz="3200" b="1" dirty="0">
              <a:latin typeface="+mn-lt"/>
            </a:endParaRPr>
          </a:p>
        </p:txBody>
      </p:sp>
      <p:sp>
        <p:nvSpPr>
          <p:cNvPr id="5" name="Marcador de Posição de Conteúdo 2"/>
          <p:cNvSpPr>
            <a:spLocks noGrp="1"/>
          </p:cNvSpPr>
          <p:nvPr>
            <p:ph idx="1"/>
          </p:nvPr>
        </p:nvSpPr>
        <p:spPr>
          <a:xfrm>
            <a:off x="604434" y="1708047"/>
            <a:ext cx="11158075" cy="4795424"/>
          </a:xfrm>
        </p:spPr>
        <p:txBody>
          <a:bodyPr>
            <a:normAutofit/>
          </a:bodyPr>
          <a:lstStyle/>
          <a:p>
            <a:pPr lvl="0" algn="just">
              <a:spcBef>
                <a:spcPts val="600"/>
              </a:spcBef>
              <a:spcAft>
                <a:spcPts val="600"/>
              </a:spcAft>
            </a:pPr>
            <a:r>
              <a:rPr lang="en-GB" sz="2400" dirty="0"/>
              <a:t>None of these transmission channels relies on a direct effect of money growth on inflation, as postulated by the quantity theory of money</a:t>
            </a:r>
          </a:p>
          <a:p>
            <a:pPr lvl="0" algn="just">
              <a:spcBef>
                <a:spcPts val="600"/>
              </a:spcBef>
              <a:spcAft>
                <a:spcPts val="600"/>
              </a:spcAft>
            </a:pPr>
            <a:endParaRPr lang="en-GB" sz="2400" dirty="0"/>
          </a:p>
          <a:p>
            <a:pPr lvl="0" algn="just">
              <a:spcBef>
                <a:spcPts val="600"/>
              </a:spcBef>
              <a:spcAft>
                <a:spcPts val="600"/>
              </a:spcAft>
            </a:pPr>
            <a:r>
              <a:rPr lang="en-GB" sz="2400" dirty="0"/>
              <a:t>The impact of money growth on inflation is channelled by interest rates, asset prices and bank credit through their respective effect on aggregate demand</a:t>
            </a:r>
          </a:p>
          <a:p>
            <a:pPr lvl="0" algn="just">
              <a:spcBef>
                <a:spcPts val="600"/>
              </a:spcBef>
              <a:spcAft>
                <a:spcPts val="600"/>
              </a:spcAft>
            </a:pPr>
            <a:endParaRPr lang="en-GB" sz="2400" dirty="0"/>
          </a:p>
        </p:txBody>
      </p:sp>
      <p:sp>
        <p:nvSpPr>
          <p:cNvPr id="6" name="Rectangle 5"/>
          <p:cNvSpPr/>
          <p:nvPr/>
        </p:nvSpPr>
        <p:spPr>
          <a:xfrm>
            <a:off x="714368" y="1075244"/>
            <a:ext cx="4363182" cy="461665"/>
          </a:xfrm>
          <a:prstGeom prst="rect">
            <a:avLst/>
          </a:prstGeom>
        </p:spPr>
        <p:txBody>
          <a:bodyPr wrap="none">
            <a:spAutoFit/>
          </a:bodyPr>
          <a:lstStyle/>
          <a:p>
            <a:pPr lvl="0">
              <a:spcBef>
                <a:spcPts val="600"/>
              </a:spcBef>
              <a:spcAft>
                <a:spcPts val="600"/>
              </a:spcAft>
            </a:pPr>
            <a:r>
              <a:rPr lang="en-GB" sz="2400" b="1" dirty="0"/>
              <a:t>Assessing the different channels</a:t>
            </a:r>
          </a:p>
        </p:txBody>
      </p:sp>
    </p:spTree>
    <p:extLst>
      <p:ext uri="{BB962C8B-B14F-4D97-AF65-F5344CB8AC3E}">
        <p14:creationId xmlns:p14="http://schemas.microsoft.com/office/powerpoint/2010/main" val="110724538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245856"/>
            <a:ext cx="10515600" cy="787814"/>
          </a:xfrm>
        </p:spPr>
        <p:txBody>
          <a:bodyPr>
            <a:noAutofit/>
          </a:bodyPr>
          <a:lstStyle/>
          <a:p>
            <a:r>
              <a:rPr lang="en-GB" sz="3200" b="1" dirty="0">
                <a:latin typeface="+mn-lt"/>
              </a:rPr>
              <a:t>4.2.2 Transmission channels of monetary policy </a:t>
            </a:r>
            <a:endParaRPr lang="pt-PT" sz="3200" b="1" dirty="0">
              <a:latin typeface="+mn-lt"/>
            </a:endParaRPr>
          </a:p>
        </p:txBody>
      </p:sp>
      <p:sp>
        <p:nvSpPr>
          <p:cNvPr id="5" name="Marcador de Posição de Conteúdo 2"/>
          <p:cNvSpPr>
            <a:spLocks noGrp="1"/>
          </p:cNvSpPr>
          <p:nvPr>
            <p:ph idx="1"/>
          </p:nvPr>
        </p:nvSpPr>
        <p:spPr>
          <a:xfrm>
            <a:off x="604434" y="1708047"/>
            <a:ext cx="11158075" cy="4795424"/>
          </a:xfrm>
        </p:spPr>
        <p:txBody>
          <a:bodyPr>
            <a:normAutofit/>
          </a:bodyPr>
          <a:lstStyle/>
          <a:p>
            <a:pPr lvl="0" algn="just">
              <a:spcBef>
                <a:spcPts val="600"/>
              </a:spcBef>
              <a:spcAft>
                <a:spcPts val="600"/>
              </a:spcAft>
            </a:pPr>
            <a:r>
              <a:rPr lang="en-GB" sz="2400" dirty="0"/>
              <a:t>The strength of the various transmission channels varies from country to country</a:t>
            </a:r>
          </a:p>
          <a:p>
            <a:pPr lvl="0" algn="just">
              <a:spcBef>
                <a:spcPts val="600"/>
              </a:spcBef>
              <a:spcAft>
                <a:spcPts val="600"/>
              </a:spcAft>
            </a:pPr>
            <a:endParaRPr lang="en-GB" sz="1500" dirty="0"/>
          </a:p>
          <a:p>
            <a:pPr marL="914400" lvl="1" indent="-457200" algn="just">
              <a:spcBef>
                <a:spcPts val="600"/>
              </a:spcBef>
              <a:spcAft>
                <a:spcPts val="600"/>
              </a:spcAft>
              <a:buFont typeface="+mj-lt"/>
              <a:buAutoNum type="arabicPeriod"/>
            </a:pPr>
            <a:r>
              <a:rPr lang="en-GB" dirty="0"/>
              <a:t>The higher the proportion of short-term or variable-rate loans in the country, the stronger the interest-rate channel</a:t>
            </a:r>
          </a:p>
          <a:p>
            <a:pPr marL="914400" lvl="1" indent="-457200" algn="just">
              <a:spcBef>
                <a:spcPts val="600"/>
              </a:spcBef>
              <a:spcAft>
                <a:spcPts val="600"/>
              </a:spcAft>
              <a:buFont typeface="+mj-lt"/>
              <a:buAutoNum type="arabicPeriod"/>
            </a:pPr>
            <a:r>
              <a:rPr lang="en-GB" dirty="0"/>
              <a:t>The asset-price channel depends on the extent of asset holdings by domestic consumers</a:t>
            </a:r>
          </a:p>
          <a:p>
            <a:pPr marL="914400" lvl="1" indent="-457200" algn="just">
              <a:spcBef>
                <a:spcPts val="600"/>
              </a:spcBef>
              <a:spcAft>
                <a:spcPts val="600"/>
              </a:spcAft>
              <a:buFont typeface="+mj-lt"/>
              <a:buAutoNum type="arabicPeriod"/>
            </a:pPr>
            <a:r>
              <a:rPr lang="en-GB" dirty="0"/>
              <a:t>The importance of the credit channel depends on share of small-to-medium-sized enterprises (SMEs) in output and on their dependence in relation to bank credit</a:t>
            </a:r>
          </a:p>
        </p:txBody>
      </p:sp>
      <p:sp>
        <p:nvSpPr>
          <p:cNvPr id="6" name="Rectangle 5"/>
          <p:cNvSpPr/>
          <p:nvPr/>
        </p:nvSpPr>
        <p:spPr>
          <a:xfrm>
            <a:off x="714368" y="1075244"/>
            <a:ext cx="4363182" cy="461665"/>
          </a:xfrm>
          <a:prstGeom prst="rect">
            <a:avLst/>
          </a:prstGeom>
        </p:spPr>
        <p:txBody>
          <a:bodyPr wrap="none">
            <a:spAutoFit/>
          </a:bodyPr>
          <a:lstStyle/>
          <a:p>
            <a:pPr lvl="0">
              <a:spcBef>
                <a:spcPts val="600"/>
              </a:spcBef>
              <a:spcAft>
                <a:spcPts val="600"/>
              </a:spcAft>
            </a:pPr>
            <a:r>
              <a:rPr lang="en-GB" sz="2400" b="1" dirty="0"/>
              <a:t>Assessing the different channels</a:t>
            </a:r>
          </a:p>
        </p:txBody>
      </p:sp>
    </p:spTree>
    <p:extLst>
      <p:ext uri="{BB962C8B-B14F-4D97-AF65-F5344CB8AC3E}">
        <p14:creationId xmlns:p14="http://schemas.microsoft.com/office/powerpoint/2010/main" val="6864204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19">
            <a:extLst>
              <a:ext uri="{FF2B5EF4-FFF2-40B4-BE49-F238E27FC236}">
                <a16:creationId xmlns:a16="http://schemas.microsoft.com/office/drawing/2014/main" id="{2FBFAD1D-6A7E-4F71-B4A8-C470BF1E9E0F}"/>
              </a:ext>
            </a:extLst>
          </p:cNvPr>
          <p:cNvGraphicFramePr>
            <a:graphicFrameLocks/>
          </p:cNvGraphicFramePr>
          <p:nvPr>
            <p:extLst>
              <p:ext uri="{D42A27DB-BD31-4B8C-83A1-F6EECF244321}">
                <p14:modId xmlns:p14="http://schemas.microsoft.com/office/powerpoint/2010/main" val="3401816958"/>
              </p:ext>
            </p:extLst>
          </p:nvPr>
        </p:nvGraphicFramePr>
        <p:xfrm>
          <a:off x="1123626" y="681926"/>
          <a:ext cx="9422969" cy="5300420"/>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843FD5C4-6E5B-EA94-E3DB-53E8F4607913}"/>
              </a:ext>
            </a:extLst>
          </p:cNvPr>
          <p:cNvSpPr txBox="1"/>
          <p:nvPr/>
        </p:nvSpPr>
        <p:spPr>
          <a:xfrm>
            <a:off x="2153920" y="477520"/>
            <a:ext cx="3286156" cy="369332"/>
          </a:xfrm>
          <a:prstGeom prst="rect">
            <a:avLst/>
          </a:prstGeom>
          <a:noFill/>
        </p:spPr>
        <p:txBody>
          <a:bodyPr wrap="none" rtlCol="0">
            <a:spAutoFit/>
          </a:bodyPr>
          <a:lstStyle/>
          <a:p>
            <a:r>
              <a:rPr lang="en-US" dirty="0"/>
              <a:t>1986 joins EU and 1999 </a:t>
            </a:r>
            <a:r>
              <a:rPr lang="en-US" dirty="0" err="1"/>
              <a:t>Euroarea</a:t>
            </a:r>
            <a:endParaRPr lang="en-US" dirty="0"/>
          </a:p>
        </p:txBody>
      </p:sp>
    </p:spTree>
    <p:extLst>
      <p:ext uri="{BB962C8B-B14F-4D97-AF65-F5344CB8AC3E}">
        <p14:creationId xmlns:p14="http://schemas.microsoft.com/office/powerpoint/2010/main" val="27055609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26473" y="583843"/>
            <a:ext cx="10749543" cy="3077766"/>
          </a:xfrm>
          <a:prstGeom prst="rect">
            <a:avLst/>
          </a:prstGeom>
        </p:spPr>
        <p:txBody>
          <a:bodyPr wrap="square">
            <a:spAutoFit/>
          </a:bodyPr>
          <a:lstStyle/>
          <a:p>
            <a:pPr lvl="0">
              <a:spcBef>
                <a:spcPts val="600"/>
              </a:spcBef>
              <a:spcAft>
                <a:spcPts val="600"/>
              </a:spcAft>
            </a:pPr>
            <a:r>
              <a:rPr lang="en-GB" sz="2200" dirty="0"/>
              <a:t>To understand the workings of monetary policy and CBs role, we should consider the questions below and which economic theories and models have been used to answer them.</a:t>
            </a:r>
          </a:p>
          <a:p>
            <a:pPr lvl="0">
              <a:spcBef>
                <a:spcPts val="600"/>
              </a:spcBef>
              <a:spcAft>
                <a:spcPts val="600"/>
              </a:spcAft>
            </a:pPr>
            <a:endParaRPr lang="en-GB" sz="2200" dirty="0"/>
          </a:p>
          <a:p>
            <a:pPr marL="342900" lvl="0" indent="-342900">
              <a:spcBef>
                <a:spcPts val="600"/>
              </a:spcBef>
              <a:spcAft>
                <a:spcPts val="600"/>
              </a:spcAft>
              <a:buFont typeface="Arial" panose="020B0604020202020204" pitchFamily="34" charset="0"/>
              <a:buChar char="•"/>
            </a:pPr>
            <a:r>
              <a:rPr lang="en-GB" sz="2200" dirty="0"/>
              <a:t>What is the relation between money, inflation, and unemployment?</a:t>
            </a:r>
          </a:p>
          <a:p>
            <a:pPr marL="342900" lvl="0" indent="-342900">
              <a:spcBef>
                <a:spcPts val="600"/>
              </a:spcBef>
              <a:spcAft>
                <a:spcPts val="600"/>
              </a:spcAft>
              <a:buFont typeface="Arial" panose="020B0604020202020204" pitchFamily="34" charset="0"/>
              <a:buChar char="•"/>
            </a:pPr>
            <a:endParaRPr lang="en-GB" sz="2200" dirty="0"/>
          </a:p>
          <a:p>
            <a:pPr marL="342900" lvl="0" indent="-342900">
              <a:spcBef>
                <a:spcPts val="600"/>
              </a:spcBef>
              <a:spcAft>
                <a:spcPts val="600"/>
              </a:spcAft>
              <a:buFont typeface="Arial" panose="020B0604020202020204" pitchFamily="34" charset="0"/>
              <a:buChar char="•"/>
            </a:pPr>
            <a:r>
              <a:rPr lang="en-GB" sz="2200" dirty="0"/>
              <a:t>How does it relate to the use of monetary policy (as opposed to fiscal policy) to stabilize employment and income?</a:t>
            </a:r>
          </a:p>
        </p:txBody>
      </p:sp>
    </p:spTree>
    <p:extLst>
      <p:ext uri="{BB962C8B-B14F-4D97-AF65-F5344CB8AC3E}">
        <p14:creationId xmlns:p14="http://schemas.microsoft.com/office/powerpoint/2010/main" val="836672685"/>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16A51ECE3907141869F47752CF44136" ma:contentTypeVersion="14" ma:contentTypeDescription="Create a new document." ma:contentTypeScope="" ma:versionID="ba00c1f9635826b528b798039516894d">
  <xsd:schema xmlns:xsd="http://www.w3.org/2001/XMLSchema" xmlns:xs="http://www.w3.org/2001/XMLSchema" xmlns:p="http://schemas.microsoft.com/office/2006/metadata/properties" xmlns:ns3="a0bc8231-5399-4b5b-b9cb-942de0336772" xmlns:ns4="7bfe8525-8b60-4e67-84d3-30359ec4171b" targetNamespace="http://schemas.microsoft.com/office/2006/metadata/properties" ma:root="true" ma:fieldsID="f6013a5da1cc76228f62c6b86420a355" ns3:_="" ns4:_="">
    <xsd:import namespace="a0bc8231-5399-4b5b-b9cb-942de0336772"/>
    <xsd:import namespace="7bfe8525-8b60-4e67-84d3-30359ec4171b"/>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4:SharedWithUsers" minOccurs="0"/>
                <xsd:element ref="ns3:MediaServiceOCR" minOccurs="0"/>
                <xsd:element ref="ns3:MediaServiceLocation" minOccurs="0"/>
                <xsd:element ref="ns4:SharedWithDetails" minOccurs="0"/>
                <xsd:element ref="ns4:SharingHintHash" minOccurs="0"/>
                <xsd:element ref="ns3:MediaServiceGenerationTime" minOccurs="0"/>
                <xsd:element ref="ns3:MediaServiceEventHashCode"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0bc8231-5399-4b5b-b9cb-942de0336772"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Location" ma:index="14" nillable="true" ma:displayName="MediaServic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bfe8525-8b60-4e67-84d3-30359ec4171b" elementFormDefault="qualified">
    <xsd:import namespace="http://schemas.microsoft.com/office/2006/documentManagement/types"/>
    <xsd:import namespace="http://schemas.microsoft.com/office/infopath/2007/PartnerControls"/>
    <xsd:element name="SharedWithUsers" ma:index="12"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1BFE266-9643-4811-B4B8-EE1805629A76}">
  <ds:schemaRefs>
    <ds:schemaRef ds:uri="http://schemas.microsoft.com/sharepoint/v3/contenttype/forms"/>
  </ds:schemaRefs>
</ds:datastoreItem>
</file>

<file path=customXml/itemProps2.xml><?xml version="1.0" encoding="utf-8"?>
<ds:datastoreItem xmlns:ds="http://schemas.openxmlformats.org/officeDocument/2006/customXml" ds:itemID="{22681B3F-7E40-4499-9D46-074E73631CB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0bc8231-5399-4b5b-b9cb-942de0336772"/>
    <ds:schemaRef ds:uri="7bfe8525-8b60-4e67-84d3-30359ec4171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35F363C-6CBC-4DC0-9653-E897EB90DA2C}">
  <ds:schemaRefs>
    <ds:schemaRef ds:uri="7bfe8525-8b60-4e67-84d3-30359ec4171b"/>
    <ds:schemaRef ds:uri="http://purl.org/dc/terms/"/>
    <ds:schemaRef ds:uri="a0bc8231-5399-4b5b-b9cb-942de0336772"/>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8186</TotalTime>
  <Words>8076</Words>
  <Application>Microsoft Office PowerPoint</Application>
  <PresentationFormat>Widescreen</PresentationFormat>
  <Paragraphs>543</Paragraphs>
  <Slides>71</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71</vt:i4>
      </vt:variant>
    </vt:vector>
  </HeadingPairs>
  <TitlesOfParts>
    <vt:vector size="79" baseType="lpstr">
      <vt:lpstr>Amiri</vt:lpstr>
      <vt:lpstr>Arial</vt:lpstr>
      <vt:lpstr>Calibri</vt:lpstr>
      <vt:lpstr>Calibri Light</vt:lpstr>
      <vt:lpstr>Cambria Math</vt:lpstr>
      <vt:lpstr>droid_sans</vt:lpstr>
      <vt:lpstr>Times New Roman</vt:lpstr>
      <vt:lpstr>Tema do Office</vt:lpstr>
      <vt:lpstr>Economic Policy and Business Activity      </vt:lpstr>
      <vt:lpstr>Topics covered in chapter 4 - Monetary policy</vt:lpstr>
      <vt:lpstr>Learning outcomes (#1)</vt:lpstr>
      <vt:lpstr>Learning outcomes (#2)</vt:lpstr>
      <vt:lpstr>Monetary policy: Introduction </vt:lpstr>
      <vt:lpstr>PowerPoint Presentation</vt:lpstr>
      <vt:lpstr>PowerPoint Presentation</vt:lpstr>
      <vt:lpstr>PowerPoint Presentation</vt:lpstr>
      <vt:lpstr>PowerPoint Presentation</vt:lpstr>
      <vt:lpstr>Inflation, unemployment, interest rate and monetary policy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4.1.2 The objectives of monetary policy</vt:lpstr>
      <vt:lpstr>4.1.2 The objectives of monetary policy</vt:lpstr>
      <vt:lpstr>4.1.2 The objectives of monetary policy</vt:lpstr>
      <vt:lpstr>4.1.2 The objectives of monetary policy</vt:lpstr>
      <vt:lpstr>4.1.2 The objectives of monetary policy</vt:lpstr>
      <vt:lpstr>4.1.2 The objectives of monetary policy</vt:lpstr>
      <vt:lpstr>4.1.2 The objectives of monetary policy</vt:lpstr>
      <vt:lpstr>4.1.2 The objectives of monetary policy</vt:lpstr>
      <vt:lpstr>4.1.2 The objectives of monetary policy</vt:lpstr>
      <vt:lpstr>4.1.2 The objectives of monetary policy</vt:lpstr>
      <vt:lpstr>4.1.2 The objectives of monetary policy</vt:lpstr>
      <vt:lpstr>4.1.2 The objectives of monetary policy</vt:lpstr>
      <vt:lpstr>4.1.2 The objectives of monetary policy</vt:lpstr>
      <vt:lpstr>4.1.2 The objectives of monetary policy</vt:lpstr>
      <vt:lpstr>4.1.2 The objectives of monetary policy</vt:lpstr>
      <vt:lpstr>4.1.2 The objectives of monetary policy</vt:lpstr>
      <vt:lpstr>4.1.2 The objectives of monetary policy</vt:lpstr>
      <vt:lpstr>4.1.2 The objectives of monetary policy</vt:lpstr>
      <vt:lpstr>4.1.2 The objectives of monetary policy</vt:lpstr>
      <vt:lpstr>4.1.2 The objectives of monetary policy</vt:lpstr>
      <vt:lpstr>4.1.2 The objectives of monetary policy</vt:lpstr>
      <vt:lpstr>4.1.2 The objectives of monetary policy</vt:lpstr>
      <vt:lpstr>PowerPoint Presentation</vt:lpstr>
      <vt:lpstr>PowerPoint Presentation</vt:lpstr>
      <vt:lpstr>PowerPoint Presentation</vt:lpstr>
      <vt:lpstr>Principles and theories underpinning monetary policy (the why) </vt:lpstr>
      <vt:lpstr>Theories about money demand and supply </vt:lpstr>
      <vt:lpstr>PowerPoint Presentation</vt:lpstr>
      <vt:lpstr>PowerPoint Presentation</vt:lpstr>
      <vt:lpstr>PowerPoint Presentation</vt:lpstr>
      <vt:lpstr>PowerPoint Presentation</vt:lpstr>
      <vt:lpstr>PowerPoint Presentation</vt:lpstr>
      <vt:lpstr>4.2.1 Principles underpinning monetary policy </vt:lpstr>
      <vt:lpstr>4.2.1 Principles underpinning monetary policy </vt:lpstr>
      <vt:lpstr>4.2.1 Principles underpinning monetary policy </vt:lpstr>
      <vt:lpstr>4.2.1 Principles underpinning monetary policy </vt:lpstr>
      <vt:lpstr>4.2.1 Principles underpinning monetary policy </vt:lpstr>
      <vt:lpstr>4.2.1 Principles underpinning monetary policy </vt:lpstr>
      <vt:lpstr>4.2.1 Principles underpinning monetary policy </vt:lpstr>
      <vt:lpstr>4.2.1 Principles underpinning monetary policy </vt:lpstr>
      <vt:lpstr>4.2.1 Principles underpinning monetary policy </vt:lpstr>
      <vt:lpstr>4.2.2 Transmission channels of monetary policy (the how) </vt:lpstr>
      <vt:lpstr>PowerPoint Presentation</vt:lpstr>
      <vt:lpstr>4.2.2 Transmission channels of monetary policy </vt:lpstr>
      <vt:lpstr>4.2.2 Transmission channels of monetary policy </vt:lpstr>
      <vt:lpstr>4.2.2 Transmission channels of monetary policy </vt:lpstr>
      <vt:lpstr>4.2.2 Transmission channels of monetary policy </vt:lpstr>
      <vt:lpstr>4.2.2 Transmission channels of monetary policy </vt:lpstr>
      <vt:lpstr>4.2.2 Transmission channels of monetary policy </vt:lpstr>
      <vt:lpstr>4.2.2 Transmission channels of monetary policy </vt:lpstr>
      <vt:lpstr>4.2.2 Transmission channels of monetary policy </vt:lpstr>
      <vt:lpstr>4.2.2 Transmission channels of monetary policy </vt:lpstr>
      <vt:lpstr>4.2.2 Transmission channels of monetary policy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Capítulo 1</dc:title>
  <dc:creator>Utilizador do Windows</dc:creator>
  <cp:lastModifiedBy>Carlos Daniel Rodrigues de Assunção Santos</cp:lastModifiedBy>
  <cp:revision>870</cp:revision>
  <cp:lastPrinted>2018-03-19T19:51:13Z</cp:lastPrinted>
  <dcterms:created xsi:type="dcterms:W3CDTF">2017-08-09T17:26:32Z</dcterms:created>
  <dcterms:modified xsi:type="dcterms:W3CDTF">2023-01-12T11:17:14Z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0x010100A16A51ECE3907141869F47752CF44136</vt:lpwstr>
  </property>
</Properties>
</file>